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4" r:id="rId1"/>
  </p:sldMasterIdLst>
  <p:notesMasterIdLst>
    <p:notesMasterId r:id="rId17"/>
  </p:notesMasterIdLst>
  <p:sldIdLst>
    <p:sldId id="356" r:id="rId2"/>
    <p:sldId id="418" r:id="rId3"/>
    <p:sldId id="419" r:id="rId4"/>
    <p:sldId id="420" r:id="rId5"/>
    <p:sldId id="430" r:id="rId6"/>
    <p:sldId id="421" r:id="rId7"/>
    <p:sldId id="427" r:id="rId8"/>
    <p:sldId id="422" r:id="rId9"/>
    <p:sldId id="431" r:id="rId10"/>
    <p:sldId id="432" r:id="rId11"/>
    <p:sldId id="439" r:id="rId12"/>
    <p:sldId id="440" r:id="rId13"/>
    <p:sldId id="449" r:id="rId14"/>
    <p:sldId id="444" r:id="rId15"/>
    <p:sldId id="36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339966"/>
    <a:srgbClr val="E6E5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9A8A20-2FF1-4CE4-AC55-78ECC6CFCB7D}" v="3" dt="2023-02-04T08:19:47.3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07" autoAdjust="0"/>
  </p:normalViewPr>
  <p:slideViewPr>
    <p:cSldViewPr snapToGrid="0">
      <p:cViewPr varScale="1">
        <p:scale>
          <a:sx n="67" d="100"/>
          <a:sy n="67" d="100"/>
        </p:scale>
        <p:origin x="1476" y="7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459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6" name="PlaceHolder 1"/>
          <p:cNvSpPr>
            <a:spLocks noGrp="1" noRot="1" noChangeAspect="1"/>
          </p:cNvSpPr>
          <p:nvPr>
            <p:ph type="sldImg"/>
          </p:nvPr>
        </p:nvSpPr>
        <p:spPr>
          <a:xfrm>
            <a:off x="216000" y="812520"/>
            <a:ext cx="7127280" cy="4008960"/>
          </a:xfrm>
          <a:prstGeom prst="rect">
            <a:avLst/>
          </a:prstGeom>
        </p:spPr>
        <p:txBody>
          <a:bodyPr lIns="0" tIns="0" rIns="0" bIns="0" anchor="ctr"/>
          <a:lstStyle/>
          <a:p>
            <a:pPr algn="ctr"/>
            <a:r>
              <a:rPr lang="en-IN" sz="4400" b="0" strike="noStrike" spc="-1">
                <a:latin typeface="Arial"/>
              </a:rPr>
              <a:t>Click to move the slide</a:t>
            </a:r>
          </a:p>
        </p:txBody>
      </p:sp>
      <p:sp>
        <p:nvSpPr>
          <p:cNvPr id="87" name="PlaceHolder 2"/>
          <p:cNvSpPr>
            <a:spLocks noGrp="1"/>
          </p:cNvSpPr>
          <p:nvPr>
            <p:ph type="body"/>
          </p:nvPr>
        </p:nvSpPr>
        <p:spPr>
          <a:xfrm>
            <a:off x="756000" y="5078520"/>
            <a:ext cx="6047640" cy="4811040"/>
          </a:xfrm>
          <a:prstGeom prst="rect">
            <a:avLst/>
          </a:prstGeom>
        </p:spPr>
        <p:txBody>
          <a:bodyPr lIns="0" tIns="0" rIns="0" bIns="0"/>
          <a:lstStyle/>
          <a:p>
            <a:r>
              <a:rPr lang="en-IN" sz="2000" b="0" strike="noStrike" spc="-1">
                <a:latin typeface="Arial"/>
              </a:rPr>
              <a:t>Click to edit the notes format</a:t>
            </a:r>
          </a:p>
        </p:txBody>
      </p:sp>
      <p:sp>
        <p:nvSpPr>
          <p:cNvPr id="88" name="PlaceHolder 3"/>
          <p:cNvSpPr>
            <a:spLocks noGrp="1"/>
          </p:cNvSpPr>
          <p:nvPr>
            <p:ph type="hdr"/>
          </p:nvPr>
        </p:nvSpPr>
        <p:spPr>
          <a:xfrm>
            <a:off x="0" y="0"/>
            <a:ext cx="3280680" cy="534240"/>
          </a:xfrm>
          <a:prstGeom prst="rect">
            <a:avLst/>
          </a:prstGeom>
        </p:spPr>
        <p:txBody>
          <a:bodyPr lIns="0" tIns="0" rIns="0" bIns="0"/>
          <a:lstStyle/>
          <a:p>
            <a:r>
              <a:rPr lang="en-IN" sz="1400" b="0" strike="noStrike" spc="-1">
                <a:latin typeface="Times New Roman"/>
              </a:rPr>
              <a:t> </a:t>
            </a:r>
          </a:p>
        </p:txBody>
      </p:sp>
      <p:sp>
        <p:nvSpPr>
          <p:cNvPr id="89" name="PlaceHolder 4"/>
          <p:cNvSpPr>
            <a:spLocks noGrp="1"/>
          </p:cNvSpPr>
          <p:nvPr>
            <p:ph type="dt"/>
          </p:nvPr>
        </p:nvSpPr>
        <p:spPr>
          <a:xfrm>
            <a:off x="4278960" y="0"/>
            <a:ext cx="3280680" cy="534240"/>
          </a:xfrm>
          <a:prstGeom prst="rect">
            <a:avLst/>
          </a:prstGeom>
        </p:spPr>
        <p:txBody>
          <a:bodyPr lIns="0" tIns="0" rIns="0" bIns="0"/>
          <a:lstStyle/>
          <a:p>
            <a:pPr algn="r"/>
            <a:r>
              <a:rPr lang="en-IN" sz="1400" b="0" strike="noStrike" spc="-1">
                <a:latin typeface="Times New Roman"/>
              </a:rPr>
              <a:t> </a:t>
            </a:r>
          </a:p>
        </p:txBody>
      </p:sp>
      <p:sp>
        <p:nvSpPr>
          <p:cNvPr id="90" name="PlaceHolder 5"/>
          <p:cNvSpPr>
            <a:spLocks noGrp="1"/>
          </p:cNvSpPr>
          <p:nvPr>
            <p:ph type="ftr"/>
          </p:nvPr>
        </p:nvSpPr>
        <p:spPr>
          <a:xfrm>
            <a:off x="0" y="10157400"/>
            <a:ext cx="3280680" cy="534240"/>
          </a:xfrm>
          <a:prstGeom prst="rect">
            <a:avLst/>
          </a:prstGeom>
        </p:spPr>
        <p:txBody>
          <a:bodyPr lIns="0" tIns="0" rIns="0" bIns="0" anchor="b"/>
          <a:lstStyle/>
          <a:p>
            <a:r>
              <a:rPr lang="en-IN" sz="1400" b="0" strike="noStrike" spc="-1">
                <a:latin typeface="Times New Roman"/>
              </a:rPr>
              <a:t> </a:t>
            </a:r>
          </a:p>
        </p:txBody>
      </p:sp>
      <p:sp>
        <p:nvSpPr>
          <p:cNvPr id="91" name="PlaceHolder 6"/>
          <p:cNvSpPr>
            <a:spLocks noGrp="1"/>
          </p:cNvSpPr>
          <p:nvPr>
            <p:ph type="sldNum"/>
          </p:nvPr>
        </p:nvSpPr>
        <p:spPr>
          <a:xfrm>
            <a:off x="4278960" y="10157400"/>
            <a:ext cx="3280680" cy="534240"/>
          </a:xfrm>
          <a:prstGeom prst="rect">
            <a:avLst/>
          </a:prstGeom>
        </p:spPr>
        <p:txBody>
          <a:bodyPr lIns="0" tIns="0" rIns="0" bIns="0" anchor="b"/>
          <a:lstStyle/>
          <a:p>
            <a:pPr algn="r"/>
            <a:fld id="{BA215664-CFE0-4CF4-B17B-C27BF33D8364}" type="slidenum">
              <a:rPr lang="en-IN" sz="1400" b="0" strike="noStrike" spc="-1">
                <a:latin typeface="Times New Roman"/>
              </a:rPr>
              <a:pPr algn="r"/>
              <a:t>‹#›</a:t>
            </a:fld>
            <a:endParaRPr lang="en-IN" sz="1400" b="0" strike="noStrike" spc="-1">
              <a:latin typeface="Times New Roman"/>
            </a:endParaRPr>
          </a:p>
        </p:txBody>
      </p:sp>
    </p:spTree>
    <p:extLst>
      <p:ext uri="{BB962C8B-B14F-4D97-AF65-F5344CB8AC3E}">
        <p14:creationId xmlns:p14="http://schemas.microsoft.com/office/powerpoint/2010/main" val="51037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43525" cy="40084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A5286A-79B7-4F7E-8BD2-3BD7893A6FB9}" type="slidenum">
              <a:rPr lang="en-US" smtClean="0"/>
              <a:pPr/>
              <a:t>5</a:t>
            </a:fld>
            <a:endParaRPr lang="en-US"/>
          </a:p>
        </p:txBody>
      </p:sp>
    </p:spTree>
    <p:extLst>
      <p:ext uri="{BB962C8B-B14F-4D97-AF65-F5344CB8AC3E}">
        <p14:creationId xmlns:p14="http://schemas.microsoft.com/office/powerpoint/2010/main" val="858799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43525" cy="4008438"/>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77B5267-CCC4-40D0-84A1-DCB897C36637}" type="slidenum">
              <a:rPr lang="en-IN" smtClean="0"/>
              <a:pPr/>
              <a:t>9</a:t>
            </a:fld>
            <a:endParaRPr lang="en-IN"/>
          </a:p>
        </p:txBody>
      </p:sp>
    </p:spTree>
    <p:extLst>
      <p:ext uri="{BB962C8B-B14F-4D97-AF65-F5344CB8AC3E}">
        <p14:creationId xmlns:p14="http://schemas.microsoft.com/office/powerpoint/2010/main" val="3600349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9104F6B6-4316-4EBB-9C00-07344E45B8FC}" type="datetimeFigureOut">
              <a:rPr lang="en-IN" smtClean="0"/>
              <a:pPr/>
              <a:t>29-03-2023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3DADD6C-3049-49BE-9DD4-98300EE45155}"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9104F6B6-4316-4EBB-9C00-07344E45B8FC}" type="datetimeFigureOut">
              <a:rPr lang="en-IN" smtClean="0"/>
              <a:pPr/>
              <a:t>29-03-2023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3DADD6C-3049-49BE-9DD4-98300EE45155}"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9104F6B6-4316-4EBB-9C00-07344E45B8FC}" type="datetimeFigureOut">
              <a:rPr lang="en-IN" smtClean="0"/>
              <a:pPr/>
              <a:t>29-03-2023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3DADD6C-3049-49BE-9DD4-98300EE45155}"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9104F6B6-4316-4EBB-9C00-07344E45B8FC}" type="datetimeFigureOut">
              <a:rPr lang="en-IN" smtClean="0"/>
              <a:pPr/>
              <a:t>29-03-2023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3DADD6C-3049-49BE-9DD4-98300EE45155}"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04F6B6-4316-4EBB-9C00-07344E45B8FC}" type="datetimeFigureOut">
              <a:rPr lang="en-IN" smtClean="0"/>
              <a:pPr/>
              <a:t>29-03-2023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3DADD6C-3049-49BE-9DD4-98300EE45155}"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9104F6B6-4316-4EBB-9C00-07344E45B8FC}" type="datetimeFigureOut">
              <a:rPr lang="en-IN" smtClean="0"/>
              <a:pPr/>
              <a:t>29-03-2023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3DADD6C-3049-49BE-9DD4-98300EE45155}"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9104F6B6-4316-4EBB-9C00-07344E45B8FC}" type="datetimeFigureOut">
              <a:rPr lang="en-IN" smtClean="0"/>
              <a:pPr/>
              <a:t>29-03-2023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3DADD6C-3049-49BE-9DD4-98300EE45155}"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9104F6B6-4316-4EBB-9C00-07344E45B8FC}" type="datetimeFigureOut">
              <a:rPr lang="en-IN" smtClean="0"/>
              <a:pPr/>
              <a:t>29-03-2023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3DADD6C-3049-49BE-9DD4-98300EE45155}"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04F6B6-4316-4EBB-9C00-07344E45B8FC}" type="datetimeFigureOut">
              <a:rPr lang="en-IN" smtClean="0"/>
              <a:pPr/>
              <a:t>29-03-2023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3DADD6C-3049-49BE-9DD4-98300EE45155}"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04F6B6-4316-4EBB-9C00-07344E45B8FC}" type="datetimeFigureOut">
              <a:rPr lang="en-IN" smtClean="0"/>
              <a:pPr/>
              <a:t>29-03-2023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3DADD6C-3049-49BE-9DD4-98300EE45155}"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04F6B6-4316-4EBB-9C00-07344E45B8FC}" type="datetimeFigureOut">
              <a:rPr lang="en-IN" smtClean="0"/>
              <a:pPr/>
              <a:t>29-03-2023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3DADD6C-3049-49BE-9DD4-98300EE45155}"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04F6B6-4316-4EBB-9C00-07344E45B8FC}" type="datetimeFigureOut">
              <a:rPr lang="en-IN" smtClean="0"/>
              <a:pPr/>
              <a:t>29-03-2023</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ADD6C-3049-49BE-9DD4-98300EE45155}"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sikkimtourism.gov.in/"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tretch/>
        </p:blipFill>
        <p:spPr>
          <a:xfrm>
            <a:off x="3538587" y="4329723"/>
            <a:ext cx="1932182" cy="1233269"/>
          </a:xfrm>
          <a:prstGeom prst="rect">
            <a:avLst/>
          </a:prstGeom>
          <a:ln>
            <a:noFill/>
          </a:ln>
        </p:spPr>
      </p:pic>
      <p:cxnSp>
        <p:nvCxnSpPr>
          <p:cNvPr id="5" name="Straight Connector 4"/>
          <p:cNvCxnSpPr/>
          <p:nvPr/>
        </p:nvCxnSpPr>
        <p:spPr>
          <a:xfrm>
            <a:off x="563489" y="5956763"/>
            <a:ext cx="7329268"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021981" y="5496340"/>
            <a:ext cx="3189249" cy="954107"/>
          </a:xfrm>
          <a:prstGeom prst="rect">
            <a:avLst/>
          </a:prstGeom>
        </p:spPr>
        <p:txBody>
          <a:bodyPr wrap="square">
            <a:spAutoFit/>
          </a:bodyPr>
          <a:lstStyle/>
          <a:p>
            <a:r>
              <a:rPr lang="en-IN" sz="2800" dirty="0">
                <a:solidFill>
                  <a:srgbClr val="00B050"/>
                </a:solidFill>
                <a:latin typeface="Arial Rounded MT Bold" pitchFamily="34" charset="0"/>
              </a:rPr>
              <a:t>Sikkim…</a:t>
            </a:r>
          </a:p>
          <a:p>
            <a:r>
              <a:rPr lang="en-IN" sz="2800" dirty="0">
                <a:solidFill>
                  <a:srgbClr val="00B050"/>
                </a:solidFill>
                <a:latin typeface="Mistral" pitchFamily="66" charset="0"/>
              </a:rPr>
              <a:t>      Where Nature Smiles</a:t>
            </a:r>
          </a:p>
        </p:txBody>
      </p:sp>
      <p:pic>
        <p:nvPicPr>
          <p:cNvPr id="5122" name="Picture 2" descr="G:\TOURISM DEPARTMENT - FOR G20\SIKKKIM PICTURES HIGH RESOLUTION\Mt. Khangchenzonga as seen from Singhik.jpg"/>
          <p:cNvPicPr>
            <a:picLocks noChangeAspect="1" noChangeArrowheads="1"/>
          </p:cNvPicPr>
          <p:nvPr/>
        </p:nvPicPr>
        <p:blipFill>
          <a:blip r:embed="rId3" cstate="print"/>
          <a:srcRect/>
          <a:stretch>
            <a:fillRect/>
          </a:stretch>
        </p:blipFill>
        <p:spPr bwMode="auto">
          <a:xfrm>
            <a:off x="320431" y="359801"/>
            <a:ext cx="8636000" cy="390914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52400"/>
            <a:ext cx="8583488" cy="838200"/>
          </a:xfrm>
          <a:solidFill>
            <a:schemeClr val="bg1"/>
          </a:solidFill>
        </p:spPr>
        <p:txBody>
          <a:bodyPr>
            <a:normAutofit/>
          </a:bodyPr>
          <a:lstStyle/>
          <a:p>
            <a:r>
              <a:rPr lang="en-IN" dirty="0">
                <a:solidFill>
                  <a:srgbClr val="1E641E"/>
                </a:solidFill>
                <a:latin typeface="Mistral" pitchFamily="66" charset="0"/>
              </a:rPr>
              <a:t> </a:t>
            </a:r>
            <a:r>
              <a:rPr lang="en-IN" sz="3600" b="1" dirty="0">
                <a:effectLst>
                  <a:outerShdw blurRad="38100" dist="38100" dir="2700000" algn="tl">
                    <a:srgbClr val="000000">
                      <a:alpha val="43137"/>
                    </a:srgbClr>
                  </a:outerShdw>
                </a:effectLst>
                <a:latin typeface="Arial Rounded MT Bold" panose="020F0704030504030204" pitchFamily="34" charset="0"/>
              </a:rPr>
              <a:t>MOUNTAINEERING expeditions…</a:t>
            </a:r>
          </a:p>
        </p:txBody>
      </p:sp>
      <p:pic>
        <p:nvPicPr>
          <p:cNvPr id="24580" name="Picture 4"/>
          <p:cNvPicPr>
            <a:picLocks noChangeAspect="1" noChangeArrowheads="1"/>
          </p:cNvPicPr>
          <p:nvPr/>
        </p:nvPicPr>
        <p:blipFill>
          <a:blip r:embed="rId2" cstate="print"/>
          <a:srcRect/>
          <a:stretch>
            <a:fillRect/>
          </a:stretch>
        </p:blipFill>
        <p:spPr bwMode="auto">
          <a:xfrm>
            <a:off x="457199" y="4281140"/>
            <a:ext cx="2877015" cy="2157762"/>
          </a:xfrm>
          <a:prstGeom prst="rect">
            <a:avLst/>
          </a:prstGeom>
          <a:ln>
            <a:noFill/>
          </a:ln>
          <a:effectLst>
            <a:outerShdw blurRad="190500" algn="tl" rotWithShape="0">
              <a:srgbClr val="000000">
                <a:alpha val="70000"/>
              </a:srgbClr>
            </a:outerShdw>
          </a:effectLst>
        </p:spPr>
      </p:pic>
      <p:pic>
        <p:nvPicPr>
          <p:cNvPr id="24581" name="Picture 5"/>
          <p:cNvPicPr>
            <a:picLocks noChangeAspect="1" noChangeArrowheads="1"/>
          </p:cNvPicPr>
          <p:nvPr/>
        </p:nvPicPr>
        <p:blipFill>
          <a:blip r:embed="rId3" cstate="print"/>
          <a:srcRect/>
          <a:stretch>
            <a:fillRect/>
          </a:stretch>
        </p:blipFill>
        <p:spPr bwMode="auto">
          <a:xfrm>
            <a:off x="6172200" y="990600"/>
            <a:ext cx="2590800" cy="1943979"/>
          </a:xfrm>
          <a:prstGeom prst="rect">
            <a:avLst/>
          </a:prstGeom>
          <a:noFill/>
          <a:ln w="9525">
            <a:noFill/>
            <a:miter lim="800000"/>
            <a:headEnd/>
            <a:tailEnd/>
          </a:ln>
          <a:effectLst/>
        </p:spPr>
      </p:pic>
      <p:pic>
        <p:nvPicPr>
          <p:cNvPr id="24578" name="Picture 2"/>
          <p:cNvPicPr>
            <a:picLocks noChangeAspect="1" noChangeArrowheads="1"/>
          </p:cNvPicPr>
          <p:nvPr/>
        </p:nvPicPr>
        <p:blipFill>
          <a:blip r:embed="rId4" cstate="print"/>
          <a:srcRect/>
          <a:stretch>
            <a:fillRect/>
          </a:stretch>
        </p:blipFill>
        <p:spPr bwMode="auto">
          <a:xfrm>
            <a:off x="4343400" y="3352800"/>
            <a:ext cx="4612610" cy="3076575"/>
          </a:xfrm>
          <a:prstGeom prst="rect">
            <a:avLst/>
          </a:prstGeom>
          <a:noFill/>
          <a:ln w="9525">
            <a:noFill/>
            <a:miter lim="800000"/>
            <a:headEnd/>
            <a:tailEnd/>
          </a:ln>
          <a:effectLst/>
        </p:spPr>
      </p:pic>
      <p:pic>
        <p:nvPicPr>
          <p:cNvPr id="24579" name="Picture 3"/>
          <p:cNvPicPr>
            <a:picLocks noChangeAspect="1" noChangeArrowheads="1"/>
          </p:cNvPicPr>
          <p:nvPr/>
        </p:nvPicPr>
        <p:blipFill>
          <a:blip r:embed="rId5" cstate="print"/>
          <a:srcRect/>
          <a:stretch>
            <a:fillRect/>
          </a:stretch>
        </p:blipFill>
        <p:spPr bwMode="auto">
          <a:xfrm>
            <a:off x="228600" y="990600"/>
            <a:ext cx="4841099" cy="3228975"/>
          </a:xfrm>
          <a:prstGeom prst="rect">
            <a:avLst/>
          </a:prstGeom>
          <a:noFill/>
          <a:ln w="9525">
            <a:noFill/>
            <a:miter lim="800000"/>
            <a:headEnd/>
            <a:tailEnd/>
          </a:ln>
          <a:effectLst/>
        </p:spPr>
      </p:pic>
    </p:spTree>
    <p:extLst>
      <p:ext uri="{BB962C8B-B14F-4D97-AF65-F5344CB8AC3E}">
        <p14:creationId xmlns:p14="http://schemas.microsoft.com/office/powerpoint/2010/main" val="234752261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99634"/>
            <a:ext cx="8229600" cy="1143000"/>
          </a:xfrm>
        </p:spPr>
        <p:txBody>
          <a:bodyPr>
            <a:normAutofit fontScale="90000"/>
          </a:bodyPr>
          <a:lstStyle/>
          <a:p>
            <a:r>
              <a:rPr lang="en-IN" b="1" dirty="0">
                <a:latin typeface="Arial Rounded MT Bold" panose="020F0704030504030204" pitchFamily="34" charset="0"/>
              </a:rPr>
              <a:t>Paragliding</a:t>
            </a:r>
            <a:br>
              <a:rPr lang="en-IN" b="1" dirty="0">
                <a:latin typeface="Arial Rounded MT Bold" panose="020F0704030504030204" pitchFamily="34" charset="0"/>
              </a:rPr>
            </a:br>
            <a:endParaRPr lang="en-IN" b="1" dirty="0">
              <a:latin typeface="Arial Rounded MT Bold" panose="020F0704030504030204" pitchFamily="34" charset="0"/>
            </a:endParaRPr>
          </a:p>
        </p:txBody>
      </p:sp>
      <p:pic>
        <p:nvPicPr>
          <p:cNvPr id="4" name="Content Placeholder 3" descr="PG Fest 1.JPG"/>
          <p:cNvPicPr>
            <a:picLocks noGrp="1" noChangeAspect="1"/>
          </p:cNvPicPr>
          <p:nvPr>
            <p:ph idx="1"/>
          </p:nvPr>
        </p:nvPicPr>
        <p:blipFill>
          <a:blip r:embed="rId2" cstate="print"/>
          <a:stretch>
            <a:fillRect/>
          </a:stretch>
        </p:blipFill>
        <p:spPr>
          <a:xfrm>
            <a:off x="179512" y="3717032"/>
            <a:ext cx="2419469" cy="3024336"/>
          </a:xfrm>
          <a:prstGeom prst="rect">
            <a:avLst/>
          </a:prstGeom>
          <a:ln>
            <a:noFill/>
          </a:ln>
          <a:effectLst>
            <a:outerShdw blurRad="292100" dist="139700" dir="2700000" algn="tl" rotWithShape="0">
              <a:srgbClr val="333333">
                <a:alpha val="65000"/>
              </a:srgbClr>
            </a:outerShdw>
          </a:effectLst>
        </p:spPr>
      </p:pic>
      <p:pic>
        <p:nvPicPr>
          <p:cNvPr id="7" name="Picture 6" descr="PG Fest 6.JPG"/>
          <p:cNvPicPr>
            <a:picLocks noChangeAspect="1"/>
          </p:cNvPicPr>
          <p:nvPr/>
        </p:nvPicPr>
        <p:blipFill>
          <a:blip r:embed="rId3" cstate="print"/>
          <a:stretch>
            <a:fillRect/>
          </a:stretch>
        </p:blipFill>
        <p:spPr>
          <a:xfrm>
            <a:off x="2771800" y="3717032"/>
            <a:ext cx="2023296" cy="3024336"/>
          </a:xfrm>
          <a:prstGeom prst="rect">
            <a:avLst/>
          </a:prstGeom>
          <a:ln>
            <a:noFill/>
          </a:ln>
          <a:effectLst>
            <a:outerShdw blurRad="292100" dist="139700" dir="2700000" algn="tl" rotWithShape="0">
              <a:srgbClr val="333333">
                <a:alpha val="65000"/>
              </a:srgbClr>
            </a:outerShdw>
          </a:effectLst>
        </p:spPr>
      </p:pic>
      <p:pic>
        <p:nvPicPr>
          <p:cNvPr id="8" name="Picture 7" descr="PG Fest 20.JPG"/>
          <p:cNvPicPr>
            <a:picLocks noChangeAspect="1"/>
          </p:cNvPicPr>
          <p:nvPr/>
        </p:nvPicPr>
        <p:blipFill>
          <a:blip r:embed="rId4" cstate="print"/>
          <a:stretch>
            <a:fillRect/>
          </a:stretch>
        </p:blipFill>
        <p:spPr>
          <a:xfrm>
            <a:off x="179512" y="865644"/>
            <a:ext cx="4608512" cy="2756878"/>
          </a:xfrm>
          <a:prstGeom prst="rect">
            <a:avLst/>
          </a:prstGeom>
          <a:ln>
            <a:noFill/>
          </a:ln>
          <a:effectLst>
            <a:outerShdw blurRad="292100" dist="139700" dir="2700000" algn="tl" rotWithShape="0">
              <a:srgbClr val="333333">
                <a:alpha val="65000"/>
              </a:srgbClr>
            </a:outerShdw>
          </a:effectLst>
        </p:spPr>
      </p:pic>
      <p:pic>
        <p:nvPicPr>
          <p:cNvPr id="11" name="Content Placeholder 3" descr="PG Fest 9.JPG"/>
          <p:cNvPicPr>
            <a:picLocks noChangeAspect="1"/>
          </p:cNvPicPr>
          <p:nvPr/>
        </p:nvPicPr>
        <p:blipFill>
          <a:blip r:embed="rId5" cstate="print"/>
          <a:stretch>
            <a:fillRect/>
          </a:stretch>
        </p:blipFill>
        <p:spPr>
          <a:xfrm>
            <a:off x="4881853" y="836712"/>
            <a:ext cx="4115327" cy="59046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64354155"/>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g_4993.jpg"/>
          <p:cNvPicPr>
            <a:picLocks noChangeAspect="1"/>
          </p:cNvPicPr>
          <p:nvPr/>
        </p:nvPicPr>
        <p:blipFill>
          <a:blip r:embed="rId2" cstate="print"/>
          <a:stretch>
            <a:fillRect/>
          </a:stretch>
        </p:blipFill>
        <p:spPr>
          <a:xfrm>
            <a:off x="4712081" y="3717032"/>
            <a:ext cx="4180399" cy="2882008"/>
          </a:xfrm>
          <a:prstGeom prst="rect">
            <a:avLst/>
          </a:prstGeom>
          <a:ln>
            <a:noFill/>
          </a:ln>
          <a:effectLst>
            <a:outerShdw blurRad="292100" dist="139700" dir="2700000" algn="tl" rotWithShape="0">
              <a:srgbClr val="333333">
                <a:alpha val="65000"/>
              </a:srgbClr>
            </a:outerShdw>
          </a:effectLst>
        </p:spPr>
      </p:pic>
      <p:pic>
        <p:nvPicPr>
          <p:cNvPr id="7" name="Picture 6" descr="sikkim16.jpg"/>
          <p:cNvPicPr>
            <a:picLocks noChangeAspect="1"/>
          </p:cNvPicPr>
          <p:nvPr/>
        </p:nvPicPr>
        <p:blipFill>
          <a:blip r:embed="rId3" cstate="print"/>
          <a:stretch>
            <a:fillRect/>
          </a:stretch>
        </p:blipFill>
        <p:spPr>
          <a:xfrm>
            <a:off x="179511" y="188640"/>
            <a:ext cx="2974273" cy="2304256"/>
          </a:xfrm>
          <a:prstGeom prst="rect">
            <a:avLst/>
          </a:prstGeom>
          <a:ln>
            <a:noFill/>
          </a:ln>
          <a:effectLst>
            <a:outerShdw blurRad="292100" dist="139700" dir="2700000" algn="tl" rotWithShape="0">
              <a:srgbClr val="333333">
                <a:alpha val="65000"/>
              </a:srgbClr>
            </a:outerShdw>
          </a:effectLst>
        </p:spPr>
      </p:pic>
      <p:pic>
        <p:nvPicPr>
          <p:cNvPr id="6" name="Picture 5" descr="mountain_biking.jpg"/>
          <p:cNvPicPr>
            <a:picLocks noChangeAspect="1"/>
          </p:cNvPicPr>
          <p:nvPr/>
        </p:nvPicPr>
        <p:blipFill>
          <a:blip r:embed="rId4" cstate="print"/>
          <a:stretch>
            <a:fillRect/>
          </a:stretch>
        </p:blipFill>
        <p:spPr>
          <a:xfrm>
            <a:off x="3275856" y="188640"/>
            <a:ext cx="5616624" cy="2318656"/>
          </a:xfrm>
          <a:prstGeom prst="rect">
            <a:avLst/>
          </a:prstGeom>
          <a:ln>
            <a:noFill/>
          </a:ln>
          <a:effectLst>
            <a:outerShdw blurRad="292100" dist="139700" dir="2700000" algn="tl" rotWithShape="0">
              <a:srgbClr val="333333">
                <a:alpha val="65000"/>
              </a:srgbClr>
            </a:outerShdw>
          </a:effectLst>
        </p:spPr>
      </p:pic>
      <p:pic>
        <p:nvPicPr>
          <p:cNvPr id="11" name="Picture 10" descr="Sikkim_Himalayas_Mountain_Biking_Tours.jpg"/>
          <p:cNvPicPr>
            <a:picLocks noChangeAspect="1"/>
          </p:cNvPicPr>
          <p:nvPr/>
        </p:nvPicPr>
        <p:blipFill>
          <a:blip r:embed="rId5" cstate="print"/>
          <a:stretch>
            <a:fillRect/>
          </a:stretch>
        </p:blipFill>
        <p:spPr>
          <a:xfrm>
            <a:off x="6653704" y="2492896"/>
            <a:ext cx="2208245" cy="1656184"/>
          </a:xfrm>
          <a:prstGeom prst="rect">
            <a:avLst/>
          </a:prstGeom>
          <a:ln>
            <a:noFill/>
          </a:ln>
          <a:effectLst>
            <a:outerShdw blurRad="292100" dist="139700" dir="2700000" algn="tl" rotWithShape="0">
              <a:srgbClr val="333333">
                <a:alpha val="65000"/>
              </a:srgbClr>
            </a:outerShdw>
          </a:effectLst>
        </p:spPr>
      </p:pic>
      <p:pic>
        <p:nvPicPr>
          <p:cNvPr id="10" name="Picture 2" descr="C:\Manoj\official pictures\Pelling_179.jpg"/>
          <p:cNvPicPr>
            <a:picLocks noChangeAspect="1" noChangeArrowheads="1"/>
          </p:cNvPicPr>
          <p:nvPr/>
        </p:nvPicPr>
        <p:blipFill>
          <a:blip r:embed="rId6" cstate="print"/>
          <a:srcRect/>
          <a:stretch>
            <a:fillRect/>
          </a:stretch>
        </p:blipFill>
        <p:spPr bwMode="auto">
          <a:xfrm>
            <a:off x="179512" y="2564904"/>
            <a:ext cx="5796136" cy="4032448"/>
          </a:xfrm>
          <a:prstGeom prst="rect">
            <a:avLst/>
          </a:prstGeom>
          <a:ln>
            <a:noFill/>
          </a:ln>
          <a:effectLst>
            <a:outerShdw blurRad="292100" dist="139700" dir="2700000" algn="tl" rotWithShape="0">
              <a:srgbClr val="333333">
                <a:alpha val="65000"/>
              </a:srgbClr>
            </a:outerShdw>
          </a:effectLst>
        </p:spPr>
      </p:pic>
      <p:pic>
        <p:nvPicPr>
          <p:cNvPr id="4" name="Picture 2" descr="C:\Users\hp\Desktop\Austrian delegation meet\skiing in north sikkim\DSC03289.JPG"/>
          <p:cNvPicPr>
            <a:picLocks noGrp="1" noChangeAspect="1" noChangeArrowheads="1"/>
          </p:cNvPicPr>
          <p:nvPr>
            <p:ph idx="1"/>
          </p:nvPr>
        </p:nvPicPr>
        <p:blipFill>
          <a:blip r:embed="rId7" cstate="print"/>
          <a:srcRect/>
          <a:stretch>
            <a:fillRect/>
          </a:stretch>
        </p:blipFill>
        <p:spPr bwMode="auto">
          <a:xfrm>
            <a:off x="4716016" y="2543707"/>
            <a:ext cx="1937688" cy="1345321"/>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4114800" y="304800"/>
            <a:ext cx="4572000" cy="830997"/>
          </a:xfrm>
          <a:prstGeom prst="rect">
            <a:avLst/>
          </a:prstGeom>
          <a:noFill/>
        </p:spPr>
        <p:txBody>
          <a:bodyPr wrap="square" rtlCol="0">
            <a:spAutoFit/>
          </a:bodyPr>
          <a:lstStyle/>
          <a:p>
            <a:r>
              <a:rPr lang="en-US" sz="4800" b="1" dirty="0">
                <a:solidFill>
                  <a:schemeClr val="bg1"/>
                </a:solidFill>
                <a:latin typeface="+mj-lt"/>
              </a:rPr>
              <a:t>Mountain Biking</a:t>
            </a:r>
          </a:p>
        </p:txBody>
      </p:sp>
    </p:spTree>
    <p:extLst>
      <p:ext uri="{BB962C8B-B14F-4D97-AF65-F5344CB8AC3E}">
        <p14:creationId xmlns:p14="http://schemas.microsoft.com/office/powerpoint/2010/main" val="5398044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IN"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Focus Sectors f0r Investments in  tourism sector in </a:t>
            </a:r>
            <a:r>
              <a:rPr lang="en-IN"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sikkim</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3780006534"/>
              </p:ext>
            </p:extLst>
          </p:nvPr>
        </p:nvGraphicFramePr>
        <p:xfrm>
          <a:off x="481163" y="1659466"/>
          <a:ext cx="7966975" cy="4447828"/>
        </p:xfrm>
        <a:graphic>
          <a:graphicData uri="http://schemas.openxmlformats.org/drawingml/2006/table">
            <a:tbl>
              <a:tblPr/>
              <a:tblGrid>
                <a:gridCol w="411628">
                  <a:extLst>
                    <a:ext uri="{9D8B030D-6E8A-4147-A177-3AD203B41FA5}">
                      <a16:colId xmlns:a16="http://schemas.microsoft.com/office/drawing/2014/main" val="20000"/>
                    </a:ext>
                  </a:extLst>
                </a:gridCol>
                <a:gridCol w="3730967">
                  <a:extLst>
                    <a:ext uri="{9D8B030D-6E8A-4147-A177-3AD203B41FA5}">
                      <a16:colId xmlns:a16="http://schemas.microsoft.com/office/drawing/2014/main" val="20001"/>
                    </a:ext>
                  </a:extLst>
                </a:gridCol>
                <a:gridCol w="3824380">
                  <a:extLst>
                    <a:ext uri="{9D8B030D-6E8A-4147-A177-3AD203B41FA5}">
                      <a16:colId xmlns:a16="http://schemas.microsoft.com/office/drawing/2014/main" val="20002"/>
                    </a:ext>
                  </a:extLst>
                </a:gridCol>
              </a:tblGrid>
              <a:tr h="404348">
                <a:tc>
                  <a:txBody>
                    <a:bodyPr/>
                    <a:lstStyle/>
                    <a:p>
                      <a:pPr>
                        <a:lnSpc>
                          <a:spcPct val="115000"/>
                        </a:lnSpc>
                        <a:spcAft>
                          <a:spcPts val="0"/>
                        </a:spcAft>
                      </a:pPr>
                      <a:r>
                        <a:rPr lang="en-US" sz="2000" dirty="0">
                          <a:latin typeface="Agency FB"/>
                          <a:ea typeface="Times New Roman"/>
                          <a:cs typeface="Times New Roman"/>
                        </a:rPr>
                        <a:t>Sl.</a:t>
                      </a:r>
                      <a:endParaRPr lang="en-US" sz="2000" dirty="0">
                        <a:latin typeface="Calibri"/>
                        <a:ea typeface="Times New Roman"/>
                        <a:cs typeface="Times New Roman"/>
                      </a:endParaRPr>
                    </a:p>
                  </a:txBody>
                  <a:tcPr marL="52472" marR="52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b="1" dirty="0">
                          <a:latin typeface="Agency FB"/>
                          <a:ea typeface="Times New Roman"/>
                          <a:cs typeface="Times New Roman"/>
                        </a:rPr>
                        <a:t>FOCUS SECTOR</a:t>
                      </a:r>
                      <a:endParaRPr lang="en-US" sz="2000" dirty="0">
                        <a:latin typeface="Calibri"/>
                        <a:ea typeface="Times New Roman"/>
                        <a:cs typeface="Times New Roman"/>
                      </a:endParaRPr>
                    </a:p>
                  </a:txBody>
                  <a:tcPr marL="52472" marR="52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b="1">
                          <a:latin typeface="Agency FB"/>
                          <a:ea typeface="Times New Roman"/>
                          <a:cs typeface="Times New Roman"/>
                        </a:rPr>
                        <a:t>INVESTMENT OPPORTUNITIES</a:t>
                      </a:r>
                      <a:endParaRPr lang="en-US" sz="2000">
                        <a:latin typeface="Calibri"/>
                        <a:ea typeface="Times New Roman"/>
                        <a:cs typeface="Times New Roman"/>
                      </a:endParaRPr>
                    </a:p>
                  </a:txBody>
                  <a:tcPr marL="52472" marR="52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4348">
                <a:tc>
                  <a:txBody>
                    <a:bodyPr/>
                    <a:lstStyle/>
                    <a:p>
                      <a:pPr>
                        <a:lnSpc>
                          <a:spcPct val="115000"/>
                        </a:lnSpc>
                        <a:spcAft>
                          <a:spcPts val="0"/>
                        </a:spcAft>
                      </a:pPr>
                      <a:r>
                        <a:rPr lang="en-US" sz="2000">
                          <a:latin typeface="Agency FB"/>
                          <a:ea typeface="Times New Roman"/>
                          <a:cs typeface="Times New Roman"/>
                        </a:rPr>
                        <a:t>1</a:t>
                      </a:r>
                      <a:endParaRPr lang="en-US" sz="2000">
                        <a:latin typeface="Calibri"/>
                        <a:ea typeface="Times New Roman"/>
                        <a:cs typeface="Times New Roman"/>
                      </a:endParaRPr>
                    </a:p>
                  </a:txBody>
                  <a:tcPr marL="52472" marR="52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Agency FB"/>
                          <a:ea typeface="Times New Roman"/>
                          <a:cs typeface="Times New Roman"/>
                        </a:rPr>
                        <a:t>MICE TOURISM</a:t>
                      </a:r>
                      <a:endParaRPr lang="en-US" sz="2000" dirty="0">
                        <a:latin typeface="Calibri"/>
                        <a:ea typeface="Times New Roman"/>
                        <a:cs typeface="Times New Roman"/>
                      </a:endParaRPr>
                    </a:p>
                  </a:txBody>
                  <a:tcPr marL="52472" marR="52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Agency FB"/>
                          <a:ea typeface="Times New Roman"/>
                          <a:cs typeface="Times New Roman"/>
                        </a:rPr>
                        <a:t>Convention </a:t>
                      </a:r>
                      <a:r>
                        <a:rPr lang="en-US" sz="2000" dirty="0" err="1">
                          <a:latin typeface="Agency FB"/>
                          <a:ea typeface="Times New Roman"/>
                          <a:cs typeface="Times New Roman"/>
                        </a:rPr>
                        <a:t>Centres</a:t>
                      </a:r>
                      <a:r>
                        <a:rPr lang="en-US" sz="2000" dirty="0">
                          <a:latin typeface="Agency FB"/>
                          <a:ea typeface="Times New Roman"/>
                          <a:cs typeface="Times New Roman"/>
                        </a:rPr>
                        <a:t>/Exhibition Halls</a:t>
                      </a:r>
                      <a:endParaRPr lang="en-US" sz="2000" dirty="0">
                        <a:latin typeface="Calibri"/>
                        <a:ea typeface="Times New Roman"/>
                        <a:cs typeface="Times New Roman"/>
                      </a:endParaRPr>
                    </a:p>
                  </a:txBody>
                  <a:tcPr marL="52472" marR="52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4348">
                <a:tc>
                  <a:txBody>
                    <a:bodyPr/>
                    <a:lstStyle/>
                    <a:p>
                      <a:pPr>
                        <a:lnSpc>
                          <a:spcPct val="115000"/>
                        </a:lnSpc>
                        <a:spcAft>
                          <a:spcPts val="0"/>
                        </a:spcAft>
                      </a:pPr>
                      <a:r>
                        <a:rPr lang="en-US" sz="2000">
                          <a:latin typeface="Agency FB"/>
                          <a:ea typeface="Times New Roman"/>
                          <a:cs typeface="Times New Roman"/>
                        </a:rPr>
                        <a:t>2</a:t>
                      </a:r>
                      <a:endParaRPr lang="en-US" sz="2000">
                        <a:latin typeface="Calibri"/>
                        <a:ea typeface="Times New Roman"/>
                        <a:cs typeface="Times New Roman"/>
                      </a:endParaRPr>
                    </a:p>
                  </a:txBody>
                  <a:tcPr marL="52472" marR="52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Agency FB"/>
                          <a:ea typeface="Times New Roman"/>
                          <a:cs typeface="Times New Roman"/>
                        </a:rPr>
                        <a:t>ADVENTURE TOURISM</a:t>
                      </a:r>
                      <a:endParaRPr lang="en-US" sz="2000" dirty="0">
                        <a:latin typeface="Calibri"/>
                        <a:ea typeface="Times New Roman"/>
                        <a:cs typeface="Times New Roman"/>
                      </a:endParaRPr>
                    </a:p>
                  </a:txBody>
                  <a:tcPr marL="52472" marR="52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Agency FB"/>
                          <a:ea typeface="Times New Roman"/>
                          <a:cs typeface="Times New Roman"/>
                        </a:rPr>
                        <a:t>Adventure Parks</a:t>
                      </a:r>
                      <a:endParaRPr lang="en-US" sz="2000" dirty="0">
                        <a:latin typeface="Calibri"/>
                        <a:ea typeface="Times New Roman"/>
                        <a:cs typeface="Times New Roman"/>
                      </a:endParaRPr>
                    </a:p>
                  </a:txBody>
                  <a:tcPr marL="52472" marR="52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4348">
                <a:tc>
                  <a:txBody>
                    <a:bodyPr/>
                    <a:lstStyle/>
                    <a:p>
                      <a:pPr>
                        <a:lnSpc>
                          <a:spcPct val="115000"/>
                        </a:lnSpc>
                        <a:spcAft>
                          <a:spcPts val="0"/>
                        </a:spcAft>
                      </a:pPr>
                      <a:r>
                        <a:rPr lang="en-US" sz="2000">
                          <a:latin typeface="Agency FB"/>
                          <a:ea typeface="Times New Roman"/>
                          <a:cs typeface="Times New Roman"/>
                        </a:rPr>
                        <a:t>3</a:t>
                      </a:r>
                      <a:endParaRPr lang="en-US" sz="2000">
                        <a:latin typeface="Calibri"/>
                        <a:ea typeface="Times New Roman"/>
                        <a:cs typeface="Times New Roman"/>
                      </a:endParaRPr>
                    </a:p>
                  </a:txBody>
                  <a:tcPr marL="52472" marR="52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Agency FB"/>
                          <a:ea typeface="Times New Roman"/>
                          <a:cs typeface="Times New Roman"/>
                        </a:rPr>
                        <a:t>WELLNESS TOURISM</a:t>
                      </a:r>
                      <a:endParaRPr lang="en-US" sz="2000" dirty="0">
                        <a:latin typeface="Calibri"/>
                        <a:ea typeface="Times New Roman"/>
                        <a:cs typeface="Times New Roman"/>
                      </a:endParaRPr>
                    </a:p>
                  </a:txBody>
                  <a:tcPr marL="52472" marR="52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Agency FB"/>
                          <a:ea typeface="Times New Roman"/>
                          <a:cs typeface="Times New Roman"/>
                        </a:rPr>
                        <a:t>Wellness Resorts</a:t>
                      </a:r>
                      <a:endParaRPr lang="en-US" sz="2000" dirty="0">
                        <a:latin typeface="Calibri"/>
                        <a:ea typeface="Times New Roman"/>
                        <a:cs typeface="Times New Roman"/>
                      </a:endParaRPr>
                    </a:p>
                  </a:txBody>
                  <a:tcPr marL="52472" marR="52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4348">
                <a:tc>
                  <a:txBody>
                    <a:bodyPr/>
                    <a:lstStyle/>
                    <a:p>
                      <a:pPr>
                        <a:lnSpc>
                          <a:spcPct val="115000"/>
                        </a:lnSpc>
                        <a:spcAft>
                          <a:spcPts val="0"/>
                        </a:spcAft>
                      </a:pPr>
                      <a:r>
                        <a:rPr lang="en-US" sz="2000">
                          <a:latin typeface="Agency FB"/>
                          <a:ea typeface="Times New Roman"/>
                          <a:cs typeface="Times New Roman"/>
                        </a:rPr>
                        <a:t>4</a:t>
                      </a:r>
                      <a:endParaRPr lang="en-US" sz="2000">
                        <a:latin typeface="Calibri"/>
                        <a:ea typeface="Times New Roman"/>
                        <a:cs typeface="Times New Roman"/>
                      </a:endParaRPr>
                    </a:p>
                  </a:txBody>
                  <a:tcPr marL="52472" marR="52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latin typeface="Agency FB"/>
                          <a:ea typeface="Times New Roman"/>
                          <a:cs typeface="Times New Roman"/>
                        </a:rPr>
                        <a:t>ECOTOURISM</a:t>
                      </a:r>
                      <a:endParaRPr lang="en-US" sz="2000">
                        <a:latin typeface="Calibri"/>
                        <a:ea typeface="Times New Roman"/>
                        <a:cs typeface="Times New Roman"/>
                      </a:endParaRPr>
                    </a:p>
                  </a:txBody>
                  <a:tcPr marL="52472" marR="52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Agency FB"/>
                          <a:ea typeface="Times New Roman"/>
                          <a:cs typeface="Times New Roman"/>
                        </a:rPr>
                        <a:t>Eco Resorts/</a:t>
                      </a:r>
                      <a:r>
                        <a:rPr lang="en-US" sz="2000" dirty="0" err="1">
                          <a:latin typeface="Agency FB"/>
                          <a:ea typeface="Times New Roman"/>
                          <a:cs typeface="Times New Roman"/>
                        </a:rPr>
                        <a:t>Glamp</a:t>
                      </a:r>
                      <a:r>
                        <a:rPr lang="en-US" sz="2000" dirty="0">
                          <a:latin typeface="Agency FB"/>
                          <a:ea typeface="Times New Roman"/>
                          <a:cs typeface="Times New Roman"/>
                        </a:rPr>
                        <a:t> Resorts/Tented Resorts</a:t>
                      </a:r>
                      <a:endParaRPr lang="en-US" sz="2000" dirty="0">
                        <a:latin typeface="Calibri"/>
                        <a:ea typeface="Times New Roman"/>
                        <a:cs typeface="Times New Roman"/>
                      </a:endParaRPr>
                    </a:p>
                  </a:txBody>
                  <a:tcPr marL="52472" marR="52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04348">
                <a:tc>
                  <a:txBody>
                    <a:bodyPr/>
                    <a:lstStyle/>
                    <a:p>
                      <a:pPr>
                        <a:lnSpc>
                          <a:spcPct val="115000"/>
                        </a:lnSpc>
                        <a:spcAft>
                          <a:spcPts val="0"/>
                        </a:spcAft>
                      </a:pPr>
                      <a:r>
                        <a:rPr lang="en-US" sz="2000">
                          <a:latin typeface="Agency FB"/>
                          <a:ea typeface="Times New Roman"/>
                          <a:cs typeface="Times New Roman"/>
                        </a:rPr>
                        <a:t>5</a:t>
                      </a:r>
                      <a:endParaRPr lang="en-US" sz="2000">
                        <a:latin typeface="Calibri"/>
                        <a:ea typeface="Times New Roman"/>
                        <a:cs typeface="Times New Roman"/>
                      </a:endParaRPr>
                    </a:p>
                  </a:txBody>
                  <a:tcPr marL="52472" marR="52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latin typeface="Agency FB"/>
                          <a:ea typeface="Times New Roman"/>
                          <a:cs typeface="Times New Roman"/>
                        </a:rPr>
                        <a:t>LUXURY ACCOMMODATION</a:t>
                      </a:r>
                      <a:endParaRPr lang="en-US" sz="2000">
                        <a:latin typeface="Calibri"/>
                        <a:ea typeface="Times New Roman"/>
                        <a:cs typeface="Times New Roman"/>
                      </a:endParaRPr>
                    </a:p>
                  </a:txBody>
                  <a:tcPr marL="52472" marR="52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Agency FB"/>
                          <a:ea typeface="Times New Roman"/>
                          <a:cs typeface="Times New Roman"/>
                        </a:rPr>
                        <a:t>High End Business Hotels Luxury Resorts</a:t>
                      </a:r>
                      <a:endParaRPr lang="en-US" sz="2000" dirty="0">
                        <a:latin typeface="Calibri"/>
                        <a:ea typeface="Times New Roman"/>
                        <a:cs typeface="Times New Roman"/>
                      </a:endParaRPr>
                    </a:p>
                  </a:txBody>
                  <a:tcPr marL="52472" marR="52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04348">
                <a:tc>
                  <a:txBody>
                    <a:bodyPr/>
                    <a:lstStyle/>
                    <a:p>
                      <a:pPr>
                        <a:lnSpc>
                          <a:spcPct val="115000"/>
                        </a:lnSpc>
                        <a:spcAft>
                          <a:spcPts val="0"/>
                        </a:spcAft>
                      </a:pPr>
                      <a:r>
                        <a:rPr lang="en-US" sz="2000">
                          <a:latin typeface="Agency FB"/>
                          <a:ea typeface="Times New Roman"/>
                          <a:cs typeface="Times New Roman"/>
                        </a:rPr>
                        <a:t>6</a:t>
                      </a:r>
                      <a:endParaRPr lang="en-US" sz="2000">
                        <a:latin typeface="Calibri"/>
                        <a:ea typeface="Times New Roman"/>
                        <a:cs typeface="Times New Roman"/>
                      </a:endParaRPr>
                    </a:p>
                  </a:txBody>
                  <a:tcPr marL="52472" marR="52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latin typeface="Agency FB"/>
                          <a:ea typeface="Times New Roman"/>
                          <a:cs typeface="Times New Roman"/>
                        </a:rPr>
                        <a:t>LEISURE /ENTERTAINMENT</a:t>
                      </a:r>
                      <a:endParaRPr lang="en-US" sz="2000">
                        <a:latin typeface="Calibri"/>
                        <a:ea typeface="Times New Roman"/>
                        <a:cs typeface="Times New Roman"/>
                      </a:endParaRPr>
                    </a:p>
                  </a:txBody>
                  <a:tcPr marL="52472" marR="52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Agency FB"/>
                          <a:ea typeface="Times New Roman"/>
                          <a:cs typeface="Times New Roman"/>
                        </a:rPr>
                        <a:t>Theme Parks/Entertainment Parks</a:t>
                      </a:r>
                      <a:endParaRPr lang="en-US" sz="2000" dirty="0">
                        <a:latin typeface="Calibri"/>
                        <a:ea typeface="Times New Roman"/>
                        <a:cs typeface="Times New Roman"/>
                      </a:endParaRPr>
                    </a:p>
                  </a:txBody>
                  <a:tcPr marL="52472" marR="52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04348">
                <a:tc rowSpan="2">
                  <a:txBody>
                    <a:bodyPr/>
                    <a:lstStyle/>
                    <a:p>
                      <a:pPr>
                        <a:lnSpc>
                          <a:spcPct val="115000"/>
                        </a:lnSpc>
                        <a:spcAft>
                          <a:spcPts val="0"/>
                        </a:spcAft>
                      </a:pPr>
                      <a:r>
                        <a:rPr lang="en-US" sz="2000">
                          <a:latin typeface="Agency FB"/>
                          <a:ea typeface="Times New Roman"/>
                          <a:cs typeface="Times New Roman"/>
                        </a:rPr>
                        <a:t>7</a:t>
                      </a:r>
                      <a:endParaRPr lang="en-US" sz="2000">
                        <a:latin typeface="Calibri"/>
                        <a:ea typeface="Times New Roman"/>
                        <a:cs typeface="Times New Roman"/>
                      </a:endParaRPr>
                    </a:p>
                  </a:txBody>
                  <a:tcPr marL="52472" marR="52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en-US" sz="2000">
                          <a:latin typeface="Agency FB"/>
                          <a:ea typeface="Times New Roman"/>
                          <a:cs typeface="Times New Roman"/>
                        </a:rPr>
                        <a:t>CARAVAN TOURISM</a:t>
                      </a:r>
                      <a:endParaRPr lang="en-US" sz="2000">
                        <a:latin typeface="Calibri"/>
                        <a:ea typeface="Times New Roman"/>
                        <a:cs typeface="Times New Roman"/>
                      </a:endParaRPr>
                    </a:p>
                  </a:txBody>
                  <a:tcPr marL="52472" marR="52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Agency FB"/>
                          <a:ea typeface="Times New Roman"/>
                          <a:cs typeface="Times New Roman"/>
                        </a:rPr>
                        <a:t>Caravan Operators </a:t>
                      </a:r>
                      <a:endParaRPr lang="en-US" sz="2000" dirty="0">
                        <a:latin typeface="Calibri"/>
                        <a:ea typeface="Times New Roman"/>
                        <a:cs typeface="Times New Roman"/>
                      </a:endParaRPr>
                    </a:p>
                  </a:txBody>
                  <a:tcPr marL="52472" marR="52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04348">
                <a:tc vMerge="1">
                  <a:txBody>
                    <a:bodyPr/>
                    <a:lstStyle/>
                    <a:p>
                      <a:endParaRPr lang="en-US"/>
                    </a:p>
                  </a:txBody>
                  <a:tcPr/>
                </a:tc>
                <a:tc vMerge="1">
                  <a:txBody>
                    <a:bodyPr/>
                    <a:lstStyle/>
                    <a:p>
                      <a:endParaRPr lang="en-US"/>
                    </a:p>
                  </a:txBody>
                  <a:tcPr/>
                </a:tc>
                <a:tc>
                  <a:txBody>
                    <a:bodyPr/>
                    <a:lstStyle/>
                    <a:p>
                      <a:pPr>
                        <a:lnSpc>
                          <a:spcPct val="115000"/>
                        </a:lnSpc>
                        <a:spcAft>
                          <a:spcPts val="0"/>
                        </a:spcAft>
                      </a:pPr>
                      <a:r>
                        <a:rPr lang="en-US" sz="2000" dirty="0">
                          <a:latin typeface="Agency FB"/>
                          <a:ea typeface="Times New Roman"/>
                          <a:cs typeface="Times New Roman"/>
                        </a:rPr>
                        <a:t>Caravan Parks (Local Investment only)</a:t>
                      </a:r>
                      <a:endParaRPr lang="en-US" sz="2000" dirty="0">
                        <a:latin typeface="Calibri"/>
                        <a:ea typeface="Times New Roman"/>
                        <a:cs typeface="Times New Roman"/>
                      </a:endParaRPr>
                    </a:p>
                  </a:txBody>
                  <a:tcPr marL="52472" marR="52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04348">
                <a:tc>
                  <a:txBody>
                    <a:bodyPr/>
                    <a:lstStyle/>
                    <a:p>
                      <a:pPr>
                        <a:lnSpc>
                          <a:spcPct val="115000"/>
                        </a:lnSpc>
                        <a:spcAft>
                          <a:spcPts val="0"/>
                        </a:spcAft>
                      </a:pPr>
                      <a:r>
                        <a:rPr lang="en-US" sz="2000">
                          <a:latin typeface="Agency FB"/>
                          <a:ea typeface="Times New Roman"/>
                          <a:cs typeface="Times New Roman"/>
                        </a:rPr>
                        <a:t>8</a:t>
                      </a:r>
                      <a:endParaRPr lang="en-US" sz="2000">
                        <a:latin typeface="Calibri"/>
                        <a:ea typeface="Times New Roman"/>
                        <a:cs typeface="Times New Roman"/>
                      </a:endParaRPr>
                    </a:p>
                  </a:txBody>
                  <a:tcPr marL="52472" marR="52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latin typeface="Agency FB"/>
                          <a:ea typeface="Times New Roman"/>
                          <a:cs typeface="Times New Roman"/>
                        </a:rPr>
                        <a:t>TOURIST MOBILITY</a:t>
                      </a:r>
                      <a:endParaRPr lang="en-US" sz="2000">
                        <a:latin typeface="Calibri"/>
                        <a:ea typeface="Times New Roman"/>
                        <a:cs typeface="Times New Roman"/>
                      </a:endParaRPr>
                    </a:p>
                  </a:txBody>
                  <a:tcPr marL="52472" marR="52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Agency FB"/>
                          <a:ea typeface="Times New Roman"/>
                          <a:cs typeface="Times New Roman"/>
                        </a:rPr>
                        <a:t>ROPEWAY DEVELOPMENT</a:t>
                      </a:r>
                      <a:endParaRPr lang="en-US" sz="2000" dirty="0">
                        <a:latin typeface="Calibri"/>
                        <a:ea typeface="Times New Roman"/>
                        <a:cs typeface="Times New Roman"/>
                      </a:endParaRPr>
                    </a:p>
                  </a:txBody>
                  <a:tcPr marL="52472" marR="52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04348">
                <a:tc gridSpan="3">
                  <a:txBody>
                    <a:bodyPr/>
                    <a:lstStyle/>
                    <a:p>
                      <a:pPr>
                        <a:lnSpc>
                          <a:spcPct val="115000"/>
                        </a:lnSpc>
                        <a:spcAft>
                          <a:spcPts val="0"/>
                        </a:spcAft>
                      </a:pPr>
                      <a:r>
                        <a:rPr lang="en-US" sz="2000" b="1" dirty="0">
                          <a:latin typeface="Agency FB"/>
                          <a:ea typeface="Times New Roman"/>
                          <a:cs typeface="Times New Roman"/>
                        </a:rPr>
                        <a:t>A number of Investible opportunities.</a:t>
                      </a:r>
                      <a:endParaRPr lang="en-US" sz="2000" dirty="0">
                        <a:latin typeface="Calibri"/>
                        <a:ea typeface="Times New Roman"/>
                        <a:cs typeface="Times New Roman"/>
                      </a:endParaRPr>
                    </a:p>
                  </a:txBody>
                  <a:tcPr marL="52472" marR="52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848600" cy="762000"/>
          </a:xfrm>
        </p:spPr>
        <p:txBody>
          <a:bodyPr>
            <a:normAutofit/>
          </a:bodyPr>
          <a:lstStyle/>
          <a:p>
            <a:pPr algn="ctr"/>
            <a:r>
              <a:rPr lang="en-US" sz="4000" b="1" dirty="0"/>
              <a:t>Tourist Footfall – (2017-2022)</a:t>
            </a:r>
          </a:p>
        </p:txBody>
      </p:sp>
      <p:graphicFrame>
        <p:nvGraphicFramePr>
          <p:cNvPr id="4" name="Table 3"/>
          <p:cNvGraphicFramePr>
            <a:graphicFrameLocks noGrp="1"/>
          </p:cNvGraphicFramePr>
          <p:nvPr/>
        </p:nvGraphicFramePr>
        <p:xfrm>
          <a:off x="152399" y="937845"/>
          <a:ext cx="4341447" cy="5392618"/>
        </p:xfrm>
        <a:graphic>
          <a:graphicData uri="http://schemas.openxmlformats.org/drawingml/2006/table">
            <a:tbl>
              <a:tblPr/>
              <a:tblGrid>
                <a:gridCol w="1272951">
                  <a:extLst>
                    <a:ext uri="{9D8B030D-6E8A-4147-A177-3AD203B41FA5}">
                      <a16:colId xmlns:a16="http://schemas.microsoft.com/office/drawing/2014/main" val="20000"/>
                    </a:ext>
                  </a:extLst>
                </a:gridCol>
                <a:gridCol w="1497588">
                  <a:extLst>
                    <a:ext uri="{9D8B030D-6E8A-4147-A177-3AD203B41FA5}">
                      <a16:colId xmlns:a16="http://schemas.microsoft.com/office/drawing/2014/main" val="20001"/>
                    </a:ext>
                  </a:extLst>
                </a:gridCol>
                <a:gridCol w="1570908">
                  <a:extLst>
                    <a:ext uri="{9D8B030D-6E8A-4147-A177-3AD203B41FA5}">
                      <a16:colId xmlns:a16="http://schemas.microsoft.com/office/drawing/2014/main" val="20002"/>
                    </a:ext>
                  </a:extLst>
                </a:gridCol>
              </a:tblGrid>
              <a:tr h="1198359">
                <a:tc>
                  <a:txBody>
                    <a:bodyPr/>
                    <a:lstStyle/>
                    <a:p>
                      <a:pPr marL="0" marR="0" algn="ctr">
                        <a:lnSpc>
                          <a:spcPct val="150000"/>
                        </a:lnSpc>
                        <a:spcBef>
                          <a:spcPts val="0"/>
                        </a:spcBef>
                        <a:spcAft>
                          <a:spcPts val="0"/>
                        </a:spcAft>
                      </a:pPr>
                      <a:r>
                        <a:rPr lang="en-IN" sz="1200" b="1" dirty="0">
                          <a:latin typeface="Cambria"/>
                          <a:ea typeface="Times New Roman"/>
                          <a:cs typeface="Times New Roman"/>
                        </a:rPr>
                        <a:t>Year</a:t>
                      </a:r>
                      <a:endParaRPr lang="en-US" sz="900" dirty="0">
                        <a:latin typeface="Calibri"/>
                        <a:ea typeface="Times New Roman"/>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50000"/>
                        </a:lnSpc>
                        <a:spcBef>
                          <a:spcPts val="0"/>
                        </a:spcBef>
                        <a:spcAft>
                          <a:spcPts val="0"/>
                        </a:spcAft>
                      </a:pPr>
                      <a:r>
                        <a:rPr lang="en-IN" sz="1200" b="1" dirty="0">
                          <a:latin typeface="Cambria"/>
                          <a:ea typeface="Times New Roman"/>
                          <a:cs typeface="Times New Roman"/>
                        </a:rPr>
                        <a:t>Domestic Tourist Arrival</a:t>
                      </a:r>
                      <a:endParaRPr lang="en-US" sz="900" dirty="0">
                        <a:latin typeface="Calibri"/>
                        <a:ea typeface="Times New Roman"/>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50000"/>
                        </a:lnSpc>
                        <a:spcBef>
                          <a:spcPts val="0"/>
                        </a:spcBef>
                        <a:spcAft>
                          <a:spcPts val="0"/>
                        </a:spcAft>
                      </a:pPr>
                      <a:r>
                        <a:rPr lang="en-IN" sz="1200" b="1" dirty="0">
                          <a:latin typeface="Cambria"/>
                          <a:ea typeface="Times New Roman"/>
                          <a:cs typeface="Times New Roman"/>
                        </a:rPr>
                        <a:t>Foreign Tourist Arrival</a:t>
                      </a:r>
                      <a:endParaRPr lang="en-US" sz="900" dirty="0">
                        <a:latin typeface="Calibri"/>
                        <a:ea typeface="Times New Roman"/>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0"/>
                  </a:ext>
                </a:extLst>
              </a:tr>
              <a:tr h="599180">
                <a:tc>
                  <a:txBody>
                    <a:bodyPr/>
                    <a:lstStyle/>
                    <a:p>
                      <a:pPr marL="0" marR="0" algn="ctr">
                        <a:lnSpc>
                          <a:spcPct val="150000"/>
                        </a:lnSpc>
                        <a:spcBef>
                          <a:spcPts val="0"/>
                        </a:spcBef>
                        <a:spcAft>
                          <a:spcPts val="0"/>
                        </a:spcAft>
                      </a:pPr>
                      <a:r>
                        <a:rPr lang="en-IN" sz="1200" dirty="0">
                          <a:latin typeface="Cambria"/>
                          <a:ea typeface="Times New Roman"/>
                          <a:cs typeface="Times New Roman"/>
                        </a:rPr>
                        <a:t>2017</a:t>
                      </a:r>
                      <a:endParaRPr lang="en-US" sz="900" dirty="0">
                        <a:latin typeface="Calibri"/>
                        <a:ea typeface="Times New Roman"/>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50000"/>
                        </a:lnSpc>
                        <a:spcBef>
                          <a:spcPts val="0"/>
                        </a:spcBef>
                        <a:spcAft>
                          <a:spcPts val="0"/>
                        </a:spcAft>
                      </a:pPr>
                      <a:r>
                        <a:rPr lang="en-IN" sz="1200" dirty="0">
                          <a:latin typeface="Cambria"/>
                          <a:ea typeface="Times New Roman"/>
                          <a:cs typeface="Times New Roman"/>
                        </a:rPr>
                        <a:t>13,75,854</a:t>
                      </a:r>
                      <a:endParaRPr lang="en-US" sz="900" dirty="0">
                        <a:latin typeface="Calibri"/>
                        <a:ea typeface="Times New Roman"/>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50000"/>
                        </a:lnSpc>
                        <a:spcBef>
                          <a:spcPts val="0"/>
                        </a:spcBef>
                        <a:spcAft>
                          <a:spcPts val="0"/>
                        </a:spcAft>
                      </a:pPr>
                      <a:r>
                        <a:rPr lang="en-IN" sz="1200" dirty="0">
                          <a:latin typeface="Cambria"/>
                          <a:ea typeface="Times New Roman"/>
                          <a:cs typeface="Times New Roman"/>
                        </a:rPr>
                        <a:t>49,111</a:t>
                      </a:r>
                      <a:endParaRPr lang="en-US" sz="900" dirty="0">
                        <a:latin typeface="Calibri"/>
                        <a:ea typeface="Times New Roman"/>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1"/>
                  </a:ext>
                </a:extLst>
              </a:tr>
              <a:tr h="599180">
                <a:tc>
                  <a:txBody>
                    <a:bodyPr/>
                    <a:lstStyle/>
                    <a:p>
                      <a:pPr marL="0" marR="0" algn="ctr">
                        <a:lnSpc>
                          <a:spcPct val="150000"/>
                        </a:lnSpc>
                        <a:spcBef>
                          <a:spcPts val="0"/>
                        </a:spcBef>
                        <a:spcAft>
                          <a:spcPts val="0"/>
                        </a:spcAft>
                      </a:pPr>
                      <a:r>
                        <a:rPr lang="en-IN" sz="1200">
                          <a:latin typeface="Cambria"/>
                          <a:ea typeface="Times New Roman"/>
                          <a:cs typeface="Times New Roman"/>
                        </a:rPr>
                        <a:t>2018</a:t>
                      </a:r>
                      <a:endParaRPr lang="en-US" sz="900">
                        <a:latin typeface="Calibri"/>
                        <a:ea typeface="Times New Roman"/>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50000"/>
                        </a:lnSpc>
                        <a:spcBef>
                          <a:spcPts val="0"/>
                        </a:spcBef>
                        <a:spcAft>
                          <a:spcPts val="0"/>
                        </a:spcAft>
                      </a:pPr>
                      <a:r>
                        <a:rPr lang="en-IN" sz="1200" dirty="0">
                          <a:latin typeface="Cambria"/>
                          <a:ea typeface="Times New Roman"/>
                          <a:cs typeface="Times New Roman"/>
                        </a:rPr>
                        <a:t>14,26,127</a:t>
                      </a:r>
                      <a:endParaRPr lang="en-US" sz="900" dirty="0">
                        <a:latin typeface="Calibri"/>
                        <a:ea typeface="Times New Roman"/>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50000"/>
                        </a:lnSpc>
                        <a:spcBef>
                          <a:spcPts val="0"/>
                        </a:spcBef>
                        <a:spcAft>
                          <a:spcPts val="0"/>
                        </a:spcAft>
                      </a:pPr>
                      <a:r>
                        <a:rPr lang="en-IN" sz="1200" dirty="0">
                          <a:latin typeface="Cambria"/>
                          <a:ea typeface="Times New Roman"/>
                          <a:cs typeface="Times New Roman"/>
                        </a:rPr>
                        <a:t>71,172</a:t>
                      </a:r>
                      <a:endParaRPr lang="en-US" sz="900" dirty="0">
                        <a:latin typeface="Calibri"/>
                        <a:ea typeface="Times New Roman"/>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599180">
                <a:tc>
                  <a:txBody>
                    <a:bodyPr/>
                    <a:lstStyle/>
                    <a:p>
                      <a:pPr marL="0" marR="0" algn="ctr">
                        <a:lnSpc>
                          <a:spcPct val="150000"/>
                        </a:lnSpc>
                        <a:spcBef>
                          <a:spcPts val="0"/>
                        </a:spcBef>
                        <a:spcAft>
                          <a:spcPts val="0"/>
                        </a:spcAft>
                      </a:pPr>
                      <a:r>
                        <a:rPr lang="en-IN" sz="1200">
                          <a:latin typeface="Cambria"/>
                          <a:ea typeface="Times New Roman"/>
                          <a:cs typeface="Times New Roman"/>
                        </a:rPr>
                        <a:t>2019</a:t>
                      </a:r>
                      <a:endParaRPr lang="en-US" sz="900">
                        <a:latin typeface="Calibri"/>
                        <a:ea typeface="Times New Roman"/>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50000"/>
                        </a:lnSpc>
                        <a:spcBef>
                          <a:spcPts val="0"/>
                        </a:spcBef>
                        <a:spcAft>
                          <a:spcPts val="0"/>
                        </a:spcAft>
                      </a:pPr>
                      <a:r>
                        <a:rPr lang="en-IN" sz="1200" dirty="0">
                          <a:latin typeface="Cambria"/>
                          <a:ea typeface="Times New Roman"/>
                          <a:cs typeface="Times New Roman"/>
                        </a:rPr>
                        <a:t>14,21,823</a:t>
                      </a:r>
                      <a:endParaRPr lang="en-US" sz="900" dirty="0">
                        <a:latin typeface="Calibri"/>
                        <a:ea typeface="Times New Roman"/>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50000"/>
                        </a:lnSpc>
                        <a:spcBef>
                          <a:spcPts val="0"/>
                        </a:spcBef>
                        <a:spcAft>
                          <a:spcPts val="0"/>
                        </a:spcAft>
                      </a:pPr>
                      <a:r>
                        <a:rPr lang="en-IN" sz="1200">
                          <a:latin typeface="Cambria"/>
                          <a:ea typeface="Times New Roman"/>
                          <a:cs typeface="Times New Roman"/>
                        </a:rPr>
                        <a:t>1,33,388</a:t>
                      </a:r>
                      <a:endParaRPr lang="en-US" sz="900">
                        <a:latin typeface="Calibri"/>
                        <a:ea typeface="Times New Roman"/>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3"/>
                  </a:ext>
                </a:extLst>
              </a:tr>
              <a:tr h="599180">
                <a:tc>
                  <a:txBody>
                    <a:bodyPr/>
                    <a:lstStyle/>
                    <a:p>
                      <a:pPr marL="0" marR="0" algn="ctr">
                        <a:lnSpc>
                          <a:spcPct val="150000"/>
                        </a:lnSpc>
                        <a:spcBef>
                          <a:spcPts val="0"/>
                        </a:spcBef>
                        <a:spcAft>
                          <a:spcPts val="0"/>
                        </a:spcAft>
                      </a:pPr>
                      <a:r>
                        <a:rPr lang="en-IN" sz="1200">
                          <a:latin typeface="Cambria"/>
                          <a:ea typeface="Times New Roman"/>
                          <a:cs typeface="Times New Roman"/>
                        </a:rPr>
                        <a:t>2020</a:t>
                      </a:r>
                      <a:endParaRPr lang="en-US" sz="900">
                        <a:latin typeface="Calibri"/>
                        <a:ea typeface="Times New Roman"/>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50000"/>
                        </a:lnSpc>
                        <a:spcBef>
                          <a:spcPts val="0"/>
                        </a:spcBef>
                        <a:spcAft>
                          <a:spcPts val="0"/>
                        </a:spcAft>
                      </a:pPr>
                      <a:r>
                        <a:rPr lang="en-IN" sz="1200" dirty="0">
                          <a:latin typeface="Cambria"/>
                          <a:ea typeface="Times New Roman"/>
                          <a:cs typeface="Times New Roman"/>
                        </a:rPr>
                        <a:t>3,16,408</a:t>
                      </a:r>
                      <a:endParaRPr lang="en-US" sz="900" dirty="0">
                        <a:latin typeface="Calibri"/>
                        <a:ea typeface="Times New Roman"/>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50000"/>
                        </a:lnSpc>
                        <a:spcBef>
                          <a:spcPts val="0"/>
                        </a:spcBef>
                        <a:spcAft>
                          <a:spcPts val="0"/>
                        </a:spcAft>
                      </a:pPr>
                      <a:r>
                        <a:rPr lang="en-IN" sz="1200" dirty="0">
                          <a:latin typeface="Cambria"/>
                          <a:ea typeface="Times New Roman"/>
                          <a:cs typeface="Times New Roman"/>
                        </a:rPr>
                        <a:t>19,935</a:t>
                      </a:r>
                      <a:endParaRPr lang="en-US" sz="900" dirty="0">
                        <a:latin typeface="Calibri"/>
                        <a:ea typeface="Times New Roman"/>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r h="599180">
                <a:tc>
                  <a:txBody>
                    <a:bodyPr/>
                    <a:lstStyle/>
                    <a:p>
                      <a:pPr marL="0" marR="0" algn="ctr">
                        <a:lnSpc>
                          <a:spcPct val="150000"/>
                        </a:lnSpc>
                        <a:spcBef>
                          <a:spcPts val="0"/>
                        </a:spcBef>
                        <a:spcAft>
                          <a:spcPts val="0"/>
                        </a:spcAft>
                      </a:pPr>
                      <a:r>
                        <a:rPr lang="en-IN" sz="1200">
                          <a:latin typeface="Cambria"/>
                          <a:ea typeface="Times New Roman"/>
                          <a:cs typeface="Times New Roman"/>
                        </a:rPr>
                        <a:t>2021</a:t>
                      </a:r>
                      <a:endParaRPr lang="en-US" sz="900">
                        <a:latin typeface="Calibri"/>
                        <a:ea typeface="Times New Roman"/>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50000"/>
                        </a:lnSpc>
                        <a:spcBef>
                          <a:spcPts val="0"/>
                        </a:spcBef>
                        <a:spcAft>
                          <a:spcPts val="0"/>
                        </a:spcAft>
                      </a:pPr>
                      <a:r>
                        <a:rPr lang="en-IN" sz="1200" dirty="0">
                          <a:latin typeface="Cambria"/>
                          <a:ea typeface="Times New Roman"/>
                          <a:cs typeface="Times New Roman"/>
                        </a:rPr>
                        <a:t>5,11,489</a:t>
                      </a:r>
                      <a:endParaRPr lang="en-US" sz="900" dirty="0">
                        <a:latin typeface="Calibri"/>
                        <a:ea typeface="Times New Roman"/>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50000"/>
                        </a:lnSpc>
                        <a:spcBef>
                          <a:spcPts val="0"/>
                        </a:spcBef>
                        <a:spcAft>
                          <a:spcPts val="0"/>
                        </a:spcAft>
                      </a:pPr>
                      <a:r>
                        <a:rPr lang="en-IN" sz="1200" dirty="0">
                          <a:latin typeface="Cambria"/>
                          <a:ea typeface="Times New Roman"/>
                          <a:cs typeface="Times New Roman"/>
                        </a:rPr>
                        <a:t>11,508</a:t>
                      </a:r>
                      <a:endParaRPr lang="en-US" sz="900" dirty="0">
                        <a:latin typeface="Calibri"/>
                        <a:ea typeface="Times New Roman"/>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5"/>
                  </a:ext>
                </a:extLst>
              </a:tr>
              <a:tr h="1198359">
                <a:tc>
                  <a:txBody>
                    <a:bodyPr/>
                    <a:lstStyle/>
                    <a:p>
                      <a:pPr marL="0" marR="0" algn="ctr">
                        <a:lnSpc>
                          <a:spcPct val="150000"/>
                        </a:lnSpc>
                        <a:spcBef>
                          <a:spcPts val="0"/>
                        </a:spcBef>
                        <a:spcAft>
                          <a:spcPts val="0"/>
                        </a:spcAft>
                      </a:pPr>
                      <a:r>
                        <a:rPr lang="en-IN" sz="1200" dirty="0">
                          <a:latin typeface="Cambria"/>
                          <a:ea typeface="Times New Roman"/>
                          <a:cs typeface="Times New Roman"/>
                        </a:rPr>
                        <a:t>2022</a:t>
                      </a:r>
                      <a:endParaRPr lang="en-US" sz="900" dirty="0">
                        <a:latin typeface="Calibri"/>
                        <a:ea typeface="Times New Roman"/>
                        <a:cs typeface="Times New Roman"/>
                      </a:endParaRPr>
                    </a:p>
                    <a:p>
                      <a:pPr marL="0" marR="0" algn="l">
                        <a:lnSpc>
                          <a:spcPct val="150000"/>
                        </a:lnSpc>
                        <a:spcBef>
                          <a:spcPts val="0"/>
                        </a:spcBef>
                        <a:spcAft>
                          <a:spcPts val="0"/>
                        </a:spcAft>
                      </a:pPr>
                      <a:r>
                        <a:rPr lang="en-IN" sz="1200" dirty="0">
                          <a:latin typeface="Cambria"/>
                          <a:ea typeface="Times New Roman"/>
                          <a:cs typeface="Times New Roman"/>
                        </a:rPr>
                        <a:t>                  </a:t>
                      </a:r>
                      <a:endParaRPr lang="en-US" sz="900" dirty="0">
                        <a:latin typeface="Calibri"/>
                        <a:ea typeface="Times New Roman"/>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50000"/>
                        </a:lnSpc>
                        <a:spcBef>
                          <a:spcPts val="0"/>
                        </a:spcBef>
                        <a:spcAft>
                          <a:spcPts val="0"/>
                        </a:spcAft>
                      </a:pPr>
                      <a:r>
                        <a:rPr lang="en-IN" sz="1200" dirty="0">
                          <a:latin typeface="Cambria"/>
                          <a:ea typeface="Times New Roman"/>
                          <a:cs typeface="Times New Roman"/>
                        </a:rPr>
                        <a:t>16,25,573</a:t>
                      </a:r>
                      <a:endParaRPr lang="en-US" sz="900" dirty="0">
                        <a:latin typeface="Calibri"/>
                        <a:ea typeface="Times New Roman"/>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50000"/>
                        </a:lnSpc>
                        <a:spcBef>
                          <a:spcPts val="0"/>
                        </a:spcBef>
                        <a:spcAft>
                          <a:spcPts val="0"/>
                        </a:spcAft>
                      </a:pPr>
                      <a:r>
                        <a:rPr lang="en-IN" sz="1200" dirty="0">
                          <a:latin typeface="Cambria"/>
                          <a:ea typeface="Times New Roman"/>
                          <a:cs typeface="Times New Roman"/>
                        </a:rPr>
                        <a:t>68,645</a:t>
                      </a:r>
                      <a:endParaRPr lang="en-US" sz="900" dirty="0">
                        <a:latin typeface="Calibri"/>
                        <a:ea typeface="Times New Roman"/>
                        <a:cs typeface="Times New Roman"/>
                      </a:endParaRPr>
                    </a:p>
                  </a:txBody>
                  <a:tcPr marL="58057" marR="58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6"/>
                  </a:ext>
                </a:extLst>
              </a:tr>
            </a:tbl>
          </a:graphicData>
        </a:graphic>
      </p:graphicFrame>
      <p:pic>
        <p:nvPicPr>
          <p:cNvPr id="5" name="Picture 4" descr="DTA Last Five Years.PNG"/>
          <p:cNvPicPr>
            <a:picLocks noChangeAspect="1"/>
          </p:cNvPicPr>
          <p:nvPr/>
        </p:nvPicPr>
        <p:blipFill>
          <a:blip r:embed="rId2"/>
          <a:stretch>
            <a:fillRect/>
          </a:stretch>
        </p:blipFill>
        <p:spPr>
          <a:xfrm>
            <a:off x="4549813" y="846102"/>
            <a:ext cx="4148710" cy="2600484"/>
          </a:xfrm>
          <a:prstGeom prst="rect">
            <a:avLst/>
          </a:prstGeom>
        </p:spPr>
      </p:pic>
      <p:pic>
        <p:nvPicPr>
          <p:cNvPr id="7" name="Picture 6" descr="FTA.PNG"/>
          <p:cNvPicPr>
            <a:picLocks noChangeAspect="1"/>
          </p:cNvPicPr>
          <p:nvPr/>
        </p:nvPicPr>
        <p:blipFill>
          <a:blip r:embed="rId3"/>
          <a:stretch>
            <a:fillRect/>
          </a:stretch>
        </p:blipFill>
        <p:spPr>
          <a:xfrm>
            <a:off x="4562319" y="3493477"/>
            <a:ext cx="4136205" cy="289619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2096086"/>
            <a:ext cx="7301132" cy="369332"/>
          </a:xfrm>
          <a:prstGeom prst="rect">
            <a:avLst/>
          </a:prstGeom>
          <a:noFill/>
        </p:spPr>
        <p:txBody>
          <a:bodyPr wrap="square" rtlCol="0">
            <a:spAutoFit/>
          </a:bodyPr>
          <a:lstStyle/>
          <a:p>
            <a:endParaRPr lang="en-US" dirty="0"/>
          </a:p>
        </p:txBody>
      </p:sp>
      <p:sp>
        <p:nvSpPr>
          <p:cNvPr id="4" name="TextBox 3"/>
          <p:cNvSpPr txBox="1"/>
          <p:nvPr/>
        </p:nvSpPr>
        <p:spPr>
          <a:xfrm>
            <a:off x="717452" y="276389"/>
            <a:ext cx="7512148" cy="1600438"/>
          </a:xfrm>
          <a:prstGeom prst="rect">
            <a:avLst/>
          </a:prstGeom>
          <a:noFill/>
        </p:spPr>
        <p:txBody>
          <a:bodyPr wrap="square" rtlCol="0">
            <a:spAutoFit/>
          </a:bodyPr>
          <a:lstStyle/>
          <a:p>
            <a:endParaRPr lang="en-US" sz="4400" dirty="0">
              <a:latin typeface="Mistral" pitchFamily="66" charset="0"/>
            </a:endParaRPr>
          </a:p>
          <a:p>
            <a:endParaRPr lang="en-US" dirty="0"/>
          </a:p>
          <a:p>
            <a:endParaRPr lang="en-US" dirty="0"/>
          </a:p>
          <a:p>
            <a:endParaRPr lang="en-US" dirty="0"/>
          </a:p>
        </p:txBody>
      </p:sp>
      <p:sp>
        <p:nvSpPr>
          <p:cNvPr id="5" name="TextBox 4"/>
          <p:cNvSpPr txBox="1"/>
          <p:nvPr/>
        </p:nvSpPr>
        <p:spPr>
          <a:xfrm>
            <a:off x="1094561" y="2756583"/>
            <a:ext cx="7005710" cy="3293209"/>
          </a:xfrm>
          <a:prstGeom prst="rect">
            <a:avLst/>
          </a:prstGeom>
          <a:noFill/>
        </p:spPr>
        <p:txBody>
          <a:bodyPr wrap="square" rtlCol="0">
            <a:spAutoFit/>
          </a:bodyPr>
          <a:lstStyle/>
          <a:p>
            <a:pPr algn="ctr">
              <a:buNone/>
            </a:pPr>
            <a:endParaRPr lang="en-IN" b="1" dirty="0">
              <a:latin typeface="Times New Roman" pitchFamily="18" charset="0"/>
              <a:cs typeface="Times New Roman" pitchFamily="18" charset="0"/>
            </a:endParaRPr>
          </a:p>
          <a:p>
            <a:pPr algn="ctr"/>
            <a:r>
              <a:rPr lang="en-IN" sz="2800" b="1" spc="-1" dirty="0">
                <a:latin typeface="Bell MT"/>
              </a:rPr>
              <a:t>THANK YOU FOR YOUR TIME </a:t>
            </a:r>
            <a:endParaRPr lang="en-IN" sz="2800" spc="-1" dirty="0">
              <a:latin typeface="Arial"/>
            </a:endParaRPr>
          </a:p>
          <a:p>
            <a:pPr algn="ctr">
              <a:buNone/>
            </a:pPr>
            <a:endParaRPr lang="en-IN" b="1" dirty="0">
              <a:latin typeface="Times New Roman" pitchFamily="18" charset="0"/>
              <a:cs typeface="Times New Roman" pitchFamily="18" charset="0"/>
            </a:endParaRPr>
          </a:p>
          <a:p>
            <a:pPr algn="ctr">
              <a:buNone/>
            </a:pPr>
            <a:endParaRPr lang="en-IN" b="1" dirty="0">
              <a:latin typeface="Times New Roman" pitchFamily="18" charset="0"/>
              <a:cs typeface="Times New Roman" pitchFamily="18" charset="0"/>
            </a:endParaRPr>
          </a:p>
          <a:p>
            <a:pPr algn="ctr">
              <a:buNone/>
            </a:pPr>
            <a:r>
              <a:rPr lang="en-IN" b="1" dirty="0">
                <a:latin typeface="Times New Roman" pitchFamily="18" charset="0"/>
                <a:cs typeface="Times New Roman" pitchFamily="18" charset="0"/>
              </a:rPr>
              <a:t>TOURISM &amp; CIVIL AVIATION DEPARTMENT</a:t>
            </a:r>
          </a:p>
          <a:p>
            <a:pPr algn="ctr">
              <a:buNone/>
            </a:pPr>
            <a:r>
              <a:rPr lang="en-IN" b="1" dirty="0">
                <a:latin typeface="Times New Roman" pitchFamily="18" charset="0"/>
                <a:cs typeface="Times New Roman" pitchFamily="18" charset="0"/>
              </a:rPr>
              <a:t>GOVERNMENT OF SIKKIM</a:t>
            </a:r>
          </a:p>
          <a:p>
            <a:pPr algn="ctr">
              <a:buNone/>
            </a:pPr>
            <a:r>
              <a:rPr lang="en-IN" b="1" dirty="0">
                <a:latin typeface="Times New Roman" pitchFamily="18" charset="0"/>
                <a:cs typeface="Times New Roman" pitchFamily="18" charset="0"/>
              </a:rPr>
              <a:t>PARYATAN BHAWAN</a:t>
            </a:r>
          </a:p>
          <a:p>
            <a:pPr algn="ctr">
              <a:buNone/>
            </a:pPr>
            <a:r>
              <a:rPr lang="en-IN" b="1" dirty="0">
                <a:latin typeface="Times New Roman" pitchFamily="18" charset="0"/>
                <a:cs typeface="Times New Roman" pitchFamily="18" charset="0"/>
              </a:rPr>
              <a:t>TADONG</a:t>
            </a:r>
          </a:p>
          <a:p>
            <a:pPr algn="ctr">
              <a:buNone/>
            </a:pPr>
            <a:r>
              <a:rPr lang="en-IN" b="1" dirty="0">
                <a:latin typeface="Times New Roman" pitchFamily="18" charset="0"/>
                <a:cs typeface="Times New Roman" pitchFamily="18" charset="0"/>
              </a:rPr>
              <a:t>EAST SIKKIM</a:t>
            </a:r>
          </a:p>
          <a:p>
            <a:pPr algn="ctr">
              <a:buNone/>
            </a:pPr>
            <a:r>
              <a:rPr lang="en-IN" b="1" dirty="0">
                <a:latin typeface="Times New Roman" pitchFamily="18" charset="0"/>
                <a:cs typeface="Times New Roman" pitchFamily="18" charset="0"/>
                <a:hlinkClick r:id="rId2"/>
              </a:rPr>
              <a:t>www.sikkimtourism.gov.in</a:t>
            </a:r>
            <a:endParaRPr lang="en-IN" b="1" dirty="0">
              <a:latin typeface="Times New Roman" pitchFamily="18" charset="0"/>
              <a:cs typeface="Times New Roman" pitchFamily="18" charset="0"/>
            </a:endParaRPr>
          </a:p>
          <a:p>
            <a:endParaRPr lang="en-US" dirty="0"/>
          </a:p>
        </p:txBody>
      </p:sp>
      <p:pic>
        <p:nvPicPr>
          <p:cNvPr id="6" name="Picture 5"/>
          <p:cNvPicPr/>
          <p:nvPr/>
        </p:nvPicPr>
        <p:blipFill>
          <a:blip r:embed="rId3" cstate="print"/>
          <a:stretch/>
        </p:blipFill>
        <p:spPr>
          <a:xfrm>
            <a:off x="3440801" y="1003609"/>
            <a:ext cx="2313230" cy="1750569"/>
          </a:xfrm>
          <a:prstGeom prst="rect">
            <a:avLst/>
          </a:prstGeom>
          <a:ln>
            <a:noFill/>
          </a:ln>
        </p:spPr>
      </p:pic>
      <p:cxnSp>
        <p:nvCxnSpPr>
          <p:cNvPr id="7" name="Straight Connector 6"/>
          <p:cNvCxnSpPr/>
          <p:nvPr/>
        </p:nvCxnSpPr>
        <p:spPr>
          <a:xfrm>
            <a:off x="1057504" y="3850229"/>
            <a:ext cx="7329268" cy="158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34C7D82-35FA-06F1-08FA-A122248E48B1}"/>
              </a:ext>
            </a:extLst>
          </p:cNvPr>
          <p:cNvSpPr txBox="1"/>
          <p:nvPr/>
        </p:nvSpPr>
        <p:spPr>
          <a:xfrm>
            <a:off x="2792614" y="530421"/>
            <a:ext cx="3529877" cy="461665"/>
          </a:xfrm>
          <a:prstGeom prst="rect">
            <a:avLst/>
          </a:prstGeom>
          <a:noFill/>
        </p:spPr>
        <p:txBody>
          <a:bodyPr wrap="none" rtlCol="0">
            <a:spAutoFit/>
          </a:bodyPr>
          <a:lstStyle/>
          <a:p>
            <a:r>
              <a:rPr lang="en-IN" sz="2400" b="1" dirty="0">
                <a:latin typeface="Times New Roman" panose="02020603050405020304" pitchFamily="18" charset="0"/>
                <a:cs typeface="Times New Roman" panose="02020603050405020304" pitchFamily="18" charset="0"/>
              </a:rPr>
              <a:t>SIKKIM AWAITS………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ustomShape 1"/>
          <p:cNvSpPr/>
          <p:nvPr/>
        </p:nvSpPr>
        <p:spPr>
          <a:xfrm>
            <a:off x="1804624" y="3003869"/>
            <a:ext cx="6342744" cy="142602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274320" indent="-273600" algn="ctr">
              <a:lnSpc>
                <a:spcPct val="100000"/>
              </a:lnSpc>
              <a:spcBef>
                <a:spcPts val="879"/>
              </a:spcBef>
            </a:pPr>
            <a:r>
              <a:rPr lang="en-IN" sz="4400" b="1" spc="-1" dirty="0">
                <a:latin typeface="Arial Rounded MT Bold" pitchFamily="34" charset="0"/>
              </a:rPr>
              <a:t>RURAL TOURISM </a:t>
            </a:r>
            <a:endParaRPr lang="en-IN" sz="4400" b="0" strike="noStrike" spc="-1" dirty="0">
              <a:latin typeface="Arial Rounded MT Bold" pitchFamily="34" charset="0"/>
            </a:endParaRPr>
          </a:p>
        </p:txBody>
      </p:sp>
      <p:pic>
        <p:nvPicPr>
          <p:cNvPr id="115" name="Picture 3"/>
          <p:cNvPicPr/>
          <p:nvPr/>
        </p:nvPicPr>
        <p:blipFill>
          <a:blip r:embed="rId2" cstate="print"/>
          <a:stretch/>
        </p:blipFill>
        <p:spPr>
          <a:xfrm>
            <a:off x="3920530" y="661342"/>
            <a:ext cx="1523160" cy="1051200"/>
          </a:xfrm>
          <a:prstGeom prst="rect">
            <a:avLst/>
          </a:prstGeom>
          <a:ln>
            <a:noFill/>
          </a:ln>
        </p:spPr>
      </p:pic>
      <p:sp>
        <p:nvSpPr>
          <p:cNvPr id="116" name="CustomShape 2"/>
          <p:cNvSpPr/>
          <p:nvPr/>
        </p:nvSpPr>
        <p:spPr>
          <a:xfrm>
            <a:off x="2991848" y="1616732"/>
            <a:ext cx="3802847" cy="126714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2800" b="0" strike="noStrike" spc="-1" dirty="0">
                <a:solidFill>
                  <a:srgbClr val="006600"/>
                </a:solidFill>
                <a:latin typeface="Arial Rounded MT Bold" pitchFamily="34" charset="0"/>
                <a:ea typeface="DejaVu Sans"/>
              </a:rPr>
              <a:t>Sikkim…</a:t>
            </a:r>
            <a:endParaRPr lang="en-IN" sz="2800" b="0" strike="noStrike" spc="-1" dirty="0">
              <a:solidFill>
                <a:srgbClr val="006600"/>
              </a:solidFill>
              <a:latin typeface="Arial Rounded MT Bold" pitchFamily="34" charset="0"/>
            </a:endParaRPr>
          </a:p>
          <a:p>
            <a:pPr>
              <a:lnSpc>
                <a:spcPct val="100000"/>
              </a:lnSpc>
            </a:pPr>
            <a:r>
              <a:rPr lang="en-IN" sz="2800" b="0" strike="noStrike" spc="-1" dirty="0">
                <a:solidFill>
                  <a:srgbClr val="006600"/>
                </a:solidFill>
                <a:latin typeface="Mistral"/>
                <a:ea typeface="DejaVu Sans"/>
              </a:rPr>
              <a:t>       Where Nature Smiles</a:t>
            </a:r>
            <a:endParaRPr lang="en-IN" sz="2800" b="0" strike="noStrike" spc="-1" dirty="0">
              <a:solidFill>
                <a:srgbClr val="006600"/>
              </a:solidFill>
              <a:latin typeface="Arial"/>
            </a:endParaRPr>
          </a:p>
        </p:txBody>
      </p:sp>
      <p:sp>
        <p:nvSpPr>
          <p:cNvPr id="7" name="Bevel 6"/>
          <p:cNvSpPr/>
          <p:nvPr/>
        </p:nvSpPr>
        <p:spPr>
          <a:xfrm>
            <a:off x="1059542" y="2452915"/>
            <a:ext cx="7402286" cy="2322286"/>
          </a:xfrm>
          <a:prstGeom prst="bevel">
            <a:avLst>
              <a:gd name="adj" fmla="val 31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6" name="Straight Connector 5"/>
          <p:cNvCxnSpPr/>
          <p:nvPr/>
        </p:nvCxnSpPr>
        <p:spPr>
          <a:xfrm>
            <a:off x="1017476" y="2943079"/>
            <a:ext cx="7329268" cy="158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687237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486400" cy="2362200"/>
          </a:xfrm>
          <a:solidFill>
            <a:schemeClr val="bg1"/>
          </a:solidFill>
        </p:spPr>
        <p:txBody>
          <a:bodyPr>
            <a:normAutofit/>
          </a:bodyPr>
          <a:lstStyle/>
          <a:p>
            <a:r>
              <a:rPr lang="en-US" b="1" dirty="0">
                <a:ln>
                  <a:solidFill>
                    <a:schemeClr val="bg2">
                      <a:lumMod val="25000"/>
                    </a:schemeClr>
                  </a:solidFill>
                </a:ln>
                <a:latin typeface="Arial Rounded MT Bold" panose="020F0704030504030204" pitchFamily="34" charset="0"/>
              </a:rPr>
              <a:t>Rural</a:t>
            </a:r>
            <a:br>
              <a:rPr lang="en-US" b="1" dirty="0">
                <a:ln>
                  <a:solidFill>
                    <a:schemeClr val="bg2">
                      <a:lumMod val="25000"/>
                    </a:schemeClr>
                  </a:solidFill>
                </a:ln>
                <a:latin typeface="Arial Rounded MT Bold" panose="020F0704030504030204" pitchFamily="34" charset="0"/>
              </a:rPr>
            </a:br>
            <a:r>
              <a:rPr lang="en-US" b="1" dirty="0">
                <a:ln>
                  <a:solidFill>
                    <a:schemeClr val="bg2">
                      <a:lumMod val="25000"/>
                    </a:schemeClr>
                  </a:solidFill>
                </a:ln>
                <a:latin typeface="Arial Rounded MT Bold" panose="020F0704030504030204" pitchFamily="34" charset="0"/>
              </a:rPr>
              <a:t> Tourism…</a:t>
            </a:r>
            <a:endParaRPr lang="en-US" sz="4000" b="1" dirty="0">
              <a:ln>
                <a:solidFill>
                  <a:schemeClr val="bg2">
                    <a:lumMod val="25000"/>
                  </a:schemeClr>
                </a:solidFill>
              </a:ln>
              <a:effectLst>
                <a:outerShdw blurRad="38100" dist="38100" dir="2700000" algn="tl">
                  <a:srgbClr val="000000">
                    <a:alpha val="43137"/>
                  </a:srgbClr>
                </a:outerShdw>
              </a:effectLst>
              <a:latin typeface="Arial Rounded MT Bold" panose="020F0704030504030204" pitchFamily="34" charset="0"/>
            </a:endParaRPr>
          </a:p>
        </p:txBody>
      </p:sp>
      <p:sp>
        <p:nvSpPr>
          <p:cNvPr id="4" name="Rectangle 3"/>
          <p:cNvSpPr/>
          <p:nvPr/>
        </p:nvSpPr>
        <p:spPr>
          <a:xfrm>
            <a:off x="5486400" y="141950"/>
            <a:ext cx="3505200" cy="4093428"/>
          </a:xfrm>
          <a:prstGeom prst="rect">
            <a:avLst/>
          </a:prstGeom>
          <a:solidFill>
            <a:schemeClr val="accent5">
              <a:lumMod val="20000"/>
              <a:lumOff val="80000"/>
            </a:schemeClr>
          </a:solidFill>
        </p:spPr>
        <p:txBody>
          <a:bodyPr wrap="square">
            <a:spAutoFit/>
          </a:bodyPr>
          <a:lstStyle/>
          <a:p>
            <a:pPr marL="342900" indent="-342900" algn="just">
              <a:buFont typeface="Arial" panose="020B0604020202020204" pitchFamily="34" charset="0"/>
              <a:buChar char="•"/>
            </a:pPr>
            <a:r>
              <a:rPr lang="en-IN" sz="2000" dirty="0"/>
              <a:t>combines the features of Nature, Culture, Adventure and Pilgrimage to offer a complete package to the tourists visiting the state</a:t>
            </a:r>
          </a:p>
          <a:p>
            <a:pPr marL="342900" indent="-342900" algn="just">
              <a:buFont typeface="Arial" panose="020B0604020202020204" pitchFamily="34" charset="0"/>
              <a:buChar char="•"/>
            </a:pPr>
            <a:r>
              <a:rPr lang="en-IN" sz="2000" dirty="0"/>
              <a:t>An experience of what Sikkim really is under one umbrella. </a:t>
            </a:r>
          </a:p>
          <a:p>
            <a:pPr marL="342900" indent="-342900" algn="just">
              <a:buFont typeface="Arial" panose="020B0604020202020204" pitchFamily="34" charset="0"/>
              <a:buChar char="•"/>
            </a:pPr>
            <a:r>
              <a:rPr lang="en-IN" sz="2000" dirty="0"/>
              <a:t>Home Stay has emerged as an important segment of Rural Tourism and has been the thrust area of promotion and development.</a:t>
            </a:r>
            <a:endParaRPr lang="en-IN" sz="2000" dirty="0">
              <a:solidFill>
                <a:srgbClr val="002060"/>
              </a:solidFill>
              <a:latin typeface="+mj-lt"/>
            </a:endParaRPr>
          </a:p>
        </p:txBody>
      </p:sp>
      <p:pic>
        <p:nvPicPr>
          <p:cNvPr id="7" name="Picture 1" descr="C:\Users\hp\Desktop\FAM TRIP\412668_260542624041973_1905205610_o.jpg"/>
          <p:cNvPicPr>
            <a:picLocks noChangeAspect="1" noChangeArrowheads="1"/>
          </p:cNvPicPr>
          <p:nvPr/>
        </p:nvPicPr>
        <p:blipFill>
          <a:blip r:embed="rId2" cstate="print"/>
          <a:srcRect/>
          <a:stretch>
            <a:fillRect/>
          </a:stretch>
        </p:blipFill>
        <p:spPr bwMode="auto">
          <a:xfrm>
            <a:off x="5694948" y="4267200"/>
            <a:ext cx="3144252" cy="2438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5602" name="Picture 2"/>
          <p:cNvPicPr>
            <a:picLocks noChangeAspect="1" noChangeArrowheads="1"/>
          </p:cNvPicPr>
          <p:nvPr/>
        </p:nvPicPr>
        <p:blipFill>
          <a:blip r:embed="rId3" cstate="print"/>
          <a:srcRect/>
          <a:stretch>
            <a:fillRect/>
          </a:stretch>
        </p:blipFill>
        <p:spPr bwMode="auto">
          <a:xfrm>
            <a:off x="228600" y="2057400"/>
            <a:ext cx="5029201" cy="3703142"/>
          </a:xfrm>
          <a:prstGeom prst="rect">
            <a:avLst/>
          </a:prstGeom>
          <a:noFill/>
          <a:ln w="9525">
            <a:noFill/>
            <a:miter lim="800000"/>
            <a:headEnd/>
            <a:tailEnd/>
          </a:ln>
          <a:effectLst/>
        </p:spPr>
      </p:pic>
    </p:spTree>
    <p:extLst>
      <p:ext uri="{BB962C8B-B14F-4D97-AF65-F5344CB8AC3E}">
        <p14:creationId xmlns:p14="http://schemas.microsoft.com/office/powerpoint/2010/main" val="416756169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IN" sz="3600" b="1" dirty="0">
                <a:latin typeface="Arial Rounded MT Bold" panose="020F0704030504030204" pitchFamily="34" charset="0"/>
              </a:rPr>
              <a:t>Homestays</a:t>
            </a:r>
          </a:p>
        </p:txBody>
      </p:sp>
      <p:pic>
        <p:nvPicPr>
          <p:cNvPr id="26626" name="Picture 2"/>
          <p:cNvPicPr>
            <a:picLocks noChangeAspect="1" noChangeArrowheads="1"/>
          </p:cNvPicPr>
          <p:nvPr/>
        </p:nvPicPr>
        <p:blipFill>
          <a:blip r:embed="rId2" cstate="print"/>
          <a:srcRect/>
          <a:stretch>
            <a:fillRect/>
          </a:stretch>
        </p:blipFill>
        <p:spPr bwMode="auto">
          <a:xfrm>
            <a:off x="228600" y="838200"/>
            <a:ext cx="4876800" cy="2743200"/>
          </a:xfrm>
          <a:prstGeom prst="rect">
            <a:avLst/>
          </a:prstGeom>
          <a:noFill/>
          <a:ln w="9525">
            <a:noFill/>
            <a:miter lim="800000"/>
            <a:headEnd/>
            <a:tailEnd/>
          </a:ln>
          <a:effectLst/>
        </p:spPr>
      </p:pic>
      <p:pic>
        <p:nvPicPr>
          <p:cNvPr id="26627" name="Picture 3"/>
          <p:cNvPicPr>
            <a:picLocks noChangeAspect="1" noChangeArrowheads="1"/>
          </p:cNvPicPr>
          <p:nvPr/>
        </p:nvPicPr>
        <p:blipFill>
          <a:blip r:embed="rId3" cstate="print"/>
          <a:srcRect/>
          <a:stretch>
            <a:fillRect/>
          </a:stretch>
        </p:blipFill>
        <p:spPr bwMode="auto">
          <a:xfrm>
            <a:off x="3733800" y="3657600"/>
            <a:ext cx="5099050" cy="2868540"/>
          </a:xfrm>
          <a:prstGeom prst="rect">
            <a:avLst/>
          </a:prstGeom>
          <a:noFill/>
          <a:ln w="9525">
            <a:noFill/>
            <a:miter lim="800000"/>
            <a:headEnd/>
            <a:tailEnd/>
          </a:ln>
          <a:effectLst/>
        </p:spPr>
      </p:pic>
      <p:pic>
        <p:nvPicPr>
          <p:cNvPr id="6" name="Picture 5" descr="IMG_6726.JPG"/>
          <p:cNvPicPr>
            <a:picLocks noChangeAspect="1"/>
          </p:cNvPicPr>
          <p:nvPr/>
        </p:nvPicPr>
        <p:blipFill>
          <a:blip r:embed="rId4" cstate="print"/>
          <a:stretch>
            <a:fillRect/>
          </a:stretch>
        </p:blipFill>
        <p:spPr>
          <a:xfrm>
            <a:off x="5715000" y="1219200"/>
            <a:ext cx="3124201" cy="2133600"/>
          </a:xfrm>
          <a:prstGeom prst="rect">
            <a:avLst/>
          </a:prstGeom>
          <a:ln>
            <a:noFill/>
          </a:ln>
          <a:effectLst>
            <a:softEdge rad="112500"/>
          </a:effectLst>
        </p:spPr>
      </p:pic>
      <p:pic>
        <p:nvPicPr>
          <p:cNvPr id="7" name="Picture 2" descr="C:\Users\hp\Desktop\FAM TRIP\1524777_670543916367039_5389816411997045287_n.jpg"/>
          <p:cNvPicPr>
            <a:picLocks noChangeAspect="1" noChangeArrowheads="1"/>
          </p:cNvPicPr>
          <p:nvPr/>
        </p:nvPicPr>
        <p:blipFill>
          <a:blip r:embed="rId5" cstate="print"/>
          <a:srcRect/>
          <a:stretch>
            <a:fillRect/>
          </a:stretch>
        </p:blipFill>
        <p:spPr bwMode="auto">
          <a:xfrm>
            <a:off x="457200" y="3962400"/>
            <a:ext cx="2895600" cy="2235200"/>
          </a:xfrm>
          <a:prstGeom prst="rect">
            <a:avLst/>
          </a:prstGeom>
          <a:ln>
            <a:noFill/>
          </a:ln>
          <a:effectLst>
            <a:softEdge rad="112500"/>
          </a:effectLst>
        </p:spPr>
      </p:pic>
    </p:spTree>
    <p:extLst>
      <p:ext uri="{BB962C8B-B14F-4D97-AF65-F5344CB8AC3E}">
        <p14:creationId xmlns:p14="http://schemas.microsoft.com/office/powerpoint/2010/main" val="4090835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821" y="152400"/>
            <a:ext cx="9227671" cy="769441"/>
          </a:xfrm>
          <a:prstGeom prst="rect">
            <a:avLst/>
          </a:prstGeom>
        </p:spPr>
        <p:txBody>
          <a:bodyPr wrap="square">
            <a:spAutoFit/>
          </a:bodyPr>
          <a:lstStyle/>
          <a:p>
            <a:pPr algn="ctr"/>
            <a:r>
              <a:rPr lang="en-US" sz="2200" b="1" dirty="0"/>
              <a:t>Home stay accommodation has  now  gained immense popularity  which is gradually  turning as the most preferred accommodation mode in Sikkim</a:t>
            </a:r>
          </a:p>
        </p:txBody>
      </p:sp>
      <p:sp>
        <p:nvSpPr>
          <p:cNvPr id="15" name="Rounded Rectangle 14"/>
          <p:cNvSpPr/>
          <p:nvPr/>
        </p:nvSpPr>
        <p:spPr>
          <a:xfrm>
            <a:off x="228600" y="152400"/>
            <a:ext cx="8686800" cy="8382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8" name="Table 7"/>
          <p:cNvGraphicFramePr>
            <a:graphicFrameLocks noGrp="1"/>
          </p:cNvGraphicFramePr>
          <p:nvPr>
            <p:extLst>
              <p:ext uri="{D42A27DB-BD31-4B8C-83A1-F6EECF244321}">
                <p14:modId xmlns:p14="http://schemas.microsoft.com/office/powerpoint/2010/main" val="4235908805"/>
              </p:ext>
            </p:extLst>
          </p:nvPr>
        </p:nvGraphicFramePr>
        <p:xfrm>
          <a:off x="520503" y="3844771"/>
          <a:ext cx="8485241" cy="2895600"/>
        </p:xfrm>
        <a:graphic>
          <a:graphicData uri="http://schemas.openxmlformats.org/drawingml/2006/table">
            <a:tbl>
              <a:tblPr firstRow="1" bandRow="1">
                <a:tableStyleId>{5C22544A-7EE6-4342-B048-85BDC9FD1C3A}</a:tableStyleId>
              </a:tblPr>
              <a:tblGrid>
                <a:gridCol w="963270">
                  <a:extLst>
                    <a:ext uri="{9D8B030D-6E8A-4147-A177-3AD203B41FA5}">
                      <a16:colId xmlns:a16="http://schemas.microsoft.com/office/drawing/2014/main" val="20000"/>
                    </a:ext>
                  </a:extLst>
                </a:gridCol>
                <a:gridCol w="4894536">
                  <a:extLst>
                    <a:ext uri="{9D8B030D-6E8A-4147-A177-3AD203B41FA5}">
                      <a16:colId xmlns:a16="http://schemas.microsoft.com/office/drawing/2014/main" val="20001"/>
                    </a:ext>
                  </a:extLst>
                </a:gridCol>
                <a:gridCol w="2627435">
                  <a:extLst>
                    <a:ext uri="{9D8B030D-6E8A-4147-A177-3AD203B41FA5}">
                      <a16:colId xmlns:a16="http://schemas.microsoft.com/office/drawing/2014/main" val="20002"/>
                    </a:ext>
                  </a:extLst>
                </a:gridCol>
              </a:tblGrid>
              <a:tr h="422746">
                <a:tc>
                  <a:txBody>
                    <a:bodyPr/>
                    <a:lstStyle/>
                    <a:p>
                      <a:r>
                        <a:rPr lang="en-IN" sz="2200" dirty="0" err="1"/>
                        <a:t>Sl</a:t>
                      </a:r>
                      <a:r>
                        <a:rPr lang="en-IN" sz="2200" dirty="0"/>
                        <a:t> </a:t>
                      </a:r>
                    </a:p>
                  </a:txBody>
                  <a:tcPr/>
                </a:tc>
                <a:tc>
                  <a:txBody>
                    <a:bodyPr/>
                    <a:lstStyle/>
                    <a:p>
                      <a:r>
                        <a:rPr lang="en-IN" sz="2200" dirty="0"/>
                        <a:t>Registered </a:t>
                      </a:r>
                      <a:r>
                        <a:rPr lang="en-IN" sz="2200" dirty="0" err="1"/>
                        <a:t>Homestay</a:t>
                      </a:r>
                      <a:r>
                        <a:rPr lang="en-IN" sz="2200" dirty="0"/>
                        <a:t> in Sikkim</a:t>
                      </a:r>
                    </a:p>
                  </a:txBody>
                  <a:tcPr/>
                </a:tc>
                <a:tc>
                  <a:txBody>
                    <a:bodyPr/>
                    <a:lstStyle/>
                    <a:p>
                      <a:pPr algn="ctr"/>
                      <a:r>
                        <a:rPr lang="en-IN" sz="2200" dirty="0"/>
                        <a:t>No of </a:t>
                      </a:r>
                      <a:r>
                        <a:rPr lang="en-IN" sz="2200" dirty="0" err="1"/>
                        <a:t>Homestay</a:t>
                      </a:r>
                      <a:endParaRPr lang="en-IN" sz="2200" dirty="0"/>
                    </a:p>
                  </a:txBody>
                  <a:tcPr/>
                </a:tc>
                <a:extLst>
                  <a:ext uri="{0D108BD9-81ED-4DB2-BD59-A6C34878D82A}">
                    <a16:rowId xmlns:a16="http://schemas.microsoft.com/office/drawing/2014/main" val="10000"/>
                  </a:ext>
                </a:extLst>
              </a:tr>
              <a:tr h="422746">
                <a:tc>
                  <a:txBody>
                    <a:bodyPr/>
                    <a:lstStyle/>
                    <a:p>
                      <a:r>
                        <a:rPr lang="en-IN" sz="2200" dirty="0"/>
                        <a:t>1</a:t>
                      </a:r>
                    </a:p>
                  </a:txBody>
                  <a:tcPr/>
                </a:tc>
                <a:tc>
                  <a:txBody>
                    <a:bodyPr/>
                    <a:lstStyle/>
                    <a:p>
                      <a:r>
                        <a:rPr lang="en-IN" sz="2200" dirty="0" err="1"/>
                        <a:t>Gangtok</a:t>
                      </a:r>
                      <a:r>
                        <a:rPr lang="en-IN" sz="2200" dirty="0"/>
                        <a:t> &amp; </a:t>
                      </a:r>
                      <a:r>
                        <a:rPr lang="en-IN" sz="2200" dirty="0" err="1"/>
                        <a:t>Pakyong</a:t>
                      </a:r>
                      <a:r>
                        <a:rPr lang="en-IN" sz="2200" dirty="0"/>
                        <a:t> District</a:t>
                      </a:r>
                    </a:p>
                  </a:txBody>
                  <a:tcPr/>
                </a:tc>
                <a:tc>
                  <a:txBody>
                    <a:bodyPr/>
                    <a:lstStyle/>
                    <a:p>
                      <a:pPr algn="ctr"/>
                      <a:r>
                        <a:rPr lang="en-IN" sz="2200" dirty="0"/>
                        <a:t>629</a:t>
                      </a:r>
                    </a:p>
                  </a:txBody>
                  <a:tcPr/>
                </a:tc>
                <a:extLst>
                  <a:ext uri="{0D108BD9-81ED-4DB2-BD59-A6C34878D82A}">
                    <a16:rowId xmlns:a16="http://schemas.microsoft.com/office/drawing/2014/main" val="10001"/>
                  </a:ext>
                </a:extLst>
              </a:tr>
              <a:tr h="422746">
                <a:tc>
                  <a:txBody>
                    <a:bodyPr/>
                    <a:lstStyle/>
                    <a:p>
                      <a:r>
                        <a:rPr lang="en-IN" sz="2200" dirty="0"/>
                        <a:t>2</a:t>
                      </a:r>
                    </a:p>
                  </a:txBody>
                  <a:tcPr/>
                </a:tc>
                <a:tc>
                  <a:txBody>
                    <a:bodyPr/>
                    <a:lstStyle/>
                    <a:p>
                      <a:r>
                        <a:rPr lang="en-IN" sz="2200" dirty="0" err="1"/>
                        <a:t>Gyalshing</a:t>
                      </a:r>
                      <a:r>
                        <a:rPr lang="en-IN" sz="2200" dirty="0"/>
                        <a:t> &amp; </a:t>
                      </a:r>
                      <a:r>
                        <a:rPr lang="en-IN" sz="2200" dirty="0" err="1"/>
                        <a:t>Soreng</a:t>
                      </a:r>
                      <a:r>
                        <a:rPr lang="en-IN" sz="2200" dirty="0"/>
                        <a:t> District</a:t>
                      </a:r>
                    </a:p>
                  </a:txBody>
                  <a:tcPr/>
                </a:tc>
                <a:tc>
                  <a:txBody>
                    <a:bodyPr/>
                    <a:lstStyle/>
                    <a:p>
                      <a:pPr algn="ctr"/>
                      <a:r>
                        <a:rPr lang="en-IN" sz="2200" dirty="0"/>
                        <a:t>255</a:t>
                      </a:r>
                    </a:p>
                  </a:txBody>
                  <a:tcPr/>
                </a:tc>
                <a:extLst>
                  <a:ext uri="{0D108BD9-81ED-4DB2-BD59-A6C34878D82A}">
                    <a16:rowId xmlns:a16="http://schemas.microsoft.com/office/drawing/2014/main" val="10002"/>
                  </a:ext>
                </a:extLst>
              </a:tr>
              <a:tr h="422746">
                <a:tc>
                  <a:txBody>
                    <a:bodyPr/>
                    <a:lstStyle/>
                    <a:p>
                      <a:r>
                        <a:rPr lang="en-IN" sz="2200" dirty="0"/>
                        <a:t>3</a:t>
                      </a:r>
                    </a:p>
                  </a:txBody>
                  <a:tcPr/>
                </a:tc>
                <a:tc>
                  <a:txBody>
                    <a:bodyPr/>
                    <a:lstStyle/>
                    <a:p>
                      <a:r>
                        <a:rPr lang="en-IN" sz="2200" dirty="0" err="1"/>
                        <a:t>Mangan</a:t>
                      </a:r>
                      <a:r>
                        <a:rPr lang="en-IN" sz="2200" dirty="0"/>
                        <a:t> District</a:t>
                      </a:r>
                    </a:p>
                  </a:txBody>
                  <a:tcPr/>
                </a:tc>
                <a:tc>
                  <a:txBody>
                    <a:bodyPr/>
                    <a:lstStyle/>
                    <a:p>
                      <a:pPr algn="ctr"/>
                      <a:r>
                        <a:rPr lang="en-IN" sz="2200" dirty="0"/>
                        <a:t>69</a:t>
                      </a:r>
                    </a:p>
                  </a:txBody>
                  <a:tcPr/>
                </a:tc>
                <a:extLst>
                  <a:ext uri="{0D108BD9-81ED-4DB2-BD59-A6C34878D82A}">
                    <a16:rowId xmlns:a16="http://schemas.microsoft.com/office/drawing/2014/main" val="10003"/>
                  </a:ext>
                </a:extLst>
              </a:tr>
              <a:tr h="422746">
                <a:tc>
                  <a:txBody>
                    <a:bodyPr/>
                    <a:lstStyle/>
                    <a:p>
                      <a:r>
                        <a:rPr lang="en-IN" sz="2200" dirty="0"/>
                        <a:t>4</a:t>
                      </a:r>
                    </a:p>
                  </a:txBody>
                  <a:tcPr/>
                </a:tc>
                <a:tc>
                  <a:txBody>
                    <a:bodyPr/>
                    <a:lstStyle/>
                    <a:p>
                      <a:r>
                        <a:rPr lang="en-IN" sz="2200" dirty="0" err="1"/>
                        <a:t>Namchi</a:t>
                      </a:r>
                      <a:r>
                        <a:rPr lang="en-IN" sz="2200" dirty="0"/>
                        <a:t> District</a:t>
                      </a:r>
                    </a:p>
                  </a:txBody>
                  <a:tcPr/>
                </a:tc>
                <a:tc>
                  <a:txBody>
                    <a:bodyPr/>
                    <a:lstStyle/>
                    <a:p>
                      <a:pPr algn="ctr"/>
                      <a:r>
                        <a:rPr lang="en-IN" sz="2200" dirty="0"/>
                        <a:t>241</a:t>
                      </a:r>
                    </a:p>
                  </a:txBody>
                  <a:tcPr/>
                </a:tc>
                <a:extLst>
                  <a:ext uri="{0D108BD9-81ED-4DB2-BD59-A6C34878D82A}">
                    <a16:rowId xmlns:a16="http://schemas.microsoft.com/office/drawing/2014/main" val="10004"/>
                  </a:ext>
                </a:extLst>
              </a:tr>
              <a:tr h="422746">
                <a:tc>
                  <a:txBody>
                    <a:bodyPr/>
                    <a:lstStyle/>
                    <a:p>
                      <a:endParaRPr lang="en-IN" sz="2200" b="1" dirty="0"/>
                    </a:p>
                  </a:txBody>
                  <a:tcPr/>
                </a:tc>
                <a:tc>
                  <a:txBody>
                    <a:bodyPr/>
                    <a:lstStyle/>
                    <a:p>
                      <a:r>
                        <a:rPr lang="en-IN" sz="2200" b="1" dirty="0"/>
                        <a:t>Total number of Govt. registered Homestays</a:t>
                      </a:r>
                      <a:r>
                        <a:rPr lang="en-IN" sz="2200" b="1" baseline="0" dirty="0"/>
                        <a:t> (</a:t>
                      </a:r>
                      <a:r>
                        <a:rPr lang="en-IN" sz="2200" b="1" baseline="0" dirty="0" err="1"/>
                        <a:t>Upto</a:t>
                      </a:r>
                      <a:r>
                        <a:rPr lang="en-IN" sz="2200" b="1" baseline="0" dirty="0"/>
                        <a:t> December 2022)</a:t>
                      </a:r>
                      <a:endParaRPr lang="en-IN" sz="2200" b="1" dirty="0"/>
                    </a:p>
                  </a:txBody>
                  <a:tcPr/>
                </a:tc>
                <a:tc>
                  <a:txBody>
                    <a:bodyPr/>
                    <a:lstStyle/>
                    <a:p>
                      <a:pPr algn="ctr"/>
                      <a:r>
                        <a:rPr lang="en-IN" sz="2200" b="1" dirty="0"/>
                        <a:t>1194</a:t>
                      </a:r>
                    </a:p>
                  </a:txBody>
                  <a:tcPr/>
                </a:tc>
                <a:extLst>
                  <a:ext uri="{0D108BD9-81ED-4DB2-BD59-A6C34878D82A}">
                    <a16:rowId xmlns:a16="http://schemas.microsoft.com/office/drawing/2014/main" val="10005"/>
                  </a:ext>
                </a:extLst>
              </a:tr>
            </a:tbl>
          </a:graphicData>
        </a:graphic>
      </p:graphicFrame>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401" y="1131264"/>
            <a:ext cx="3438179" cy="2530864"/>
          </a:xfrm>
          <a:prstGeom prst="rect">
            <a:avLst/>
          </a:prstGeom>
        </p:spPr>
      </p:pic>
      <p:pic>
        <p:nvPicPr>
          <p:cNvPr id="9" name="Content Placeholder 16" descr="Homestay.JPG"/>
          <p:cNvPicPr>
            <a:picLocks noGrp="1" noChangeAspect="1"/>
          </p:cNvPicPr>
          <p:nvPr>
            <p:ph idx="1"/>
          </p:nvPr>
        </p:nvPicPr>
        <p:blipFill>
          <a:blip r:embed="rId4" cstate="print"/>
          <a:stretch>
            <a:fillRect/>
          </a:stretch>
        </p:blipFill>
        <p:spPr>
          <a:xfrm>
            <a:off x="4572000" y="1131264"/>
            <a:ext cx="4281840" cy="25728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2491187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C:\Users\tourism\Desktop\002.jpg"/>
          <p:cNvPicPr>
            <a:picLocks noChangeAspect="1" noChangeArrowheads="1"/>
          </p:cNvPicPr>
          <p:nvPr/>
        </p:nvPicPr>
        <p:blipFill>
          <a:blip r:embed="rId2" cstate="print"/>
          <a:srcRect/>
          <a:stretch>
            <a:fillRect/>
          </a:stretch>
        </p:blipFill>
        <p:spPr bwMode="auto">
          <a:xfrm>
            <a:off x="5029200" y="1183833"/>
            <a:ext cx="3733800" cy="5445568"/>
          </a:xfrm>
          <a:prstGeom prst="rect">
            <a:avLst/>
          </a:prstGeom>
          <a:ln>
            <a:noFill/>
          </a:ln>
          <a:effectLst>
            <a:outerShdw blurRad="190500" algn="tl" rotWithShape="0">
              <a:srgbClr val="000000">
                <a:alpha val="70000"/>
              </a:srgbClr>
            </a:outerShdw>
          </a:effectLst>
        </p:spPr>
      </p:pic>
      <p:sp>
        <p:nvSpPr>
          <p:cNvPr id="6" name="TextBox 5"/>
          <p:cNvSpPr txBox="1"/>
          <p:nvPr/>
        </p:nvSpPr>
        <p:spPr>
          <a:xfrm>
            <a:off x="152400" y="152400"/>
            <a:ext cx="8686800" cy="646331"/>
          </a:xfrm>
          <a:prstGeom prst="rect">
            <a:avLst/>
          </a:prstGeom>
          <a:solidFill>
            <a:schemeClr val="bg1"/>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600" dirty="0">
                <a:solidFill>
                  <a:srgbClr val="1E641E"/>
                </a:solidFill>
                <a:latin typeface="Mistral" pitchFamily="66" charset="0"/>
              </a:rPr>
              <a:t> </a:t>
            </a:r>
            <a:r>
              <a:rPr lang="en-US" sz="3200" b="1" dirty="0">
                <a:solidFill>
                  <a:schemeClr val="tx1"/>
                </a:solidFill>
                <a:effectLst>
                  <a:outerShdw blurRad="38100" dist="38100" dir="2700000" algn="tl">
                    <a:srgbClr val="000000">
                      <a:alpha val="43137"/>
                    </a:srgbClr>
                  </a:outerShdw>
                </a:effectLst>
                <a:latin typeface="Arial Rounded MT Bold" panose="020F0704030504030204" pitchFamily="34" charset="0"/>
              </a:rPr>
              <a:t>Rural Tourism Map of Sikkim</a:t>
            </a:r>
            <a:endParaRPr lang="en-US" sz="3600"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p:txBody>
      </p:sp>
      <p:pic>
        <p:nvPicPr>
          <p:cNvPr id="15364" name="Picture 4"/>
          <p:cNvPicPr>
            <a:picLocks noChangeAspect="1" noChangeArrowheads="1"/>
          </p:cNvPicPr>
          <p:nvPr/>
        </p:nvPicPr>
        <p:blipFill>
          <a:blip r:embed="rId3" cstate="print"/>
          <a:srcRect/>
          <a:stretch>
            <a:fillRect/>
          </a:stretch>
        </p:blipFill>
        <p:spPr bwMode="auto">
          <a:xfrm>
            <a:off x="3276600" y="4744945"/>
            <a:ext cx="1447800" cy="1872491"/>
          </a:xfrm>
          <a:prstGeom prst="rect">
            <a:avLst/>
          </a:prstGeom>
          <a:ln>
            <a:noFill/>
          </a:ln>
          <a:effectLst>
            <a:outerShdw blurRad="190500" algn="tl" rotWithShape="0">
              <a:srgbClr val="000000">
                <a:alpha val="70000"/>
              </a:srgbClr>
            </a:outerShdw>
          </a:effectLst>
        </p:spPr>
      </p:pic>
      <p:pic>
        <p:nvPicPr>
          <p:cNvPr id="15365" name="Picture 5" descr="C:\Users\tourism\Desktop\vt 001 - Copy.jpg"/>
          <p:cNvPicPr>
            <a:picLocks noChangeAspect="1" noChangeArrowheads="1"/>
          </p:cNvPicPr>
          <p:nvPr/>
        </p:nvPicPr>
        <p:blipFill>
          <a:blip r:embed="rId4" cstate="print"/>
          <a:srcRect/>
          <a:stretch>
            <a:fillRect/>
          </a:stretch>
        </p:blipFill>
        <p:spPr bwMode="auto">
          <a:xfrm>
            <a:off x="2895600" y="3048000"/>
            <a:ext cx="1905000" cy="1635769"/>
          </a:xfrm>
          <a:prstGeom prst="rect">
            <a:avLst/>
          </a:prstGeom>
          <a:ln>
            <a:noFill/>
          </a:ln>
          <a:effectLst>
            <a:outerShdw blurRad="190500" algn="tl" rotWithShape="0">
              <a:srgbClr val="000000">
                <a:alpha val="70000"/>
              </a:srgbClr>
            </a:outerShdw>
          </a:effectLst>
        </p:spPr>
      </p:pic>
      <p:pic>
        <p:nvPicPr>
          <p:cNvPr id="15366" name="Picture 6" descr="C:\Users\tourism\Desktop\vt 001.jpg"/>
          <p:cNvPicPr>
            <a:picLocks noChangeAspect="1" noChangeArrowheads="1"/>
          </p:cNvPicPr>
          <p:nvPr/>
        </p:nvPicPr>
        <p:blipFill>
          <a:blip r:embed="rId5" cstate="print"/>
          <a:srcRect/>
          <a:stretch>
            <a:fillRect/>
          </a:stretch>
        </p:blipFill>
        <p:spPr bwMode="auto">
          <a:xfrm>
            <a:off x="1676400" y="5638800"/>
            <a:ext cx="1371600" cy="987425"/>
          </a:xfrm>
          <a:prstGeom prst="rect">
            <a:avLst/>
          </a:prstGeom>
          <a:ln>
            <a:noFill/>
          </a:ln>
          <a:effectLst>
            <a:outerShdw blurRad="190500" algn="tl" rotWithShape="0">
              <a:srgbClr val="000000">
                <a:alpha val="70000"/>
              </a:srgbClr>
            </a:outerShdw>
          </a:effectLst>
        </p:spPr>
      </p:pic>
      <p:pic>
        <p:nvPicPr>
          <p:cNvPr id="15367" name="Picture 7"/>
          <p:cNvPicPr>
            <a:picLocks noChangeAspect="1" noChangeArrowheads="1"/>
          </p:cNvPicPr>
          <p:nvPr/>
        </p:nvPicPr>
        <p:blipFill>
          <a:blip r:embed="rId6" cstate="print"/>
          <a:srcRect/>
          <a:stretch>
            <a:fillRect/>
          </a:stretch>
        </p:blipFill>
        <p:spPr bwMode="auto">
          <a:xfrm>
            <a:off x="2895600" y="1149026"/>
            <a:ext cx="1981200" cy="1756498"/>
          </a:xfrm>
          <a:prstGeom prst="rect">
            <a:avLst/>
          </a:prstGeom>
          <a:ln>
            <a:noFill/>
          </a:ln>
          <a:effectLst>
            <a:outerShdw blurRad="190500" algn="tl" rotWithShape="0">
              <a:srgbClr val="000000">
                <a:alpha val="70000"/>
              </a:srgbClr>
            </a:outerShdw>
          </a:effectLst>
        </p:spPr>
      </p:pic>
      <p:pic>
        <p:nvPicPr>
          <p:cNvPr id="15368" name="Picture 8" descr="C:\Users\tourism\Desktop\vt 001 - Copy (2).jpg"/>
          <p:cNvPicPr>
            <a:picLocks noChangeAspect="1" noChangeArrowheads="1"/>
          </p:cNvPicPr>
          <p:nvPr/>
        </p:nvPicPr>
        <p:blipFill>
          <a:blip r:embed="rId7" cstate="print"/>
          <a:srcRect/>
          <a:stretch>
            <a:fillRect/>
          </a:stretch>
        </p:blipFill>
        <p:spPr bwMode="auto">
          <a:xfrm>
            <a:off x="288384" y="5638800"/>
            <a:ext cx="1311816" cy="914400"/>
          </a:xfrm>
          <a:prstGeom prst="rect">
            <a:avLst/>
          </a:prstGeom>
          <a:ln>
            <a:noFill/>
          </a:ln>
          <a:effectLst>
            <a:outerShdw blurRad="190500" algn="tl" rotWithShape="0">
              <a:srgbClr val="000000">
                <a:alpha val="70000"/>
              </a:srgbClr>
            </a:outerShdw>
          </a:effectLst>
        </p:spPr>
      </p:pic>
      <p:pic>
        <p:nvPicPr>
          <p:cNvPr id="15369" name="Picture 9"/>
          <p:cNvPicPr>
            <a:picLocks noChangeAspect="1" noChangeArrowheads="1"/>
          </p:cNvPicPr>
          <p:nvPr/>
        </p:nvPicPr>
        <p:blipFill>
          <a:blip r:embed="rId8" cstate="print"/>
          <a:srcRect/>
          <a:stretch>
            <a:fillRect/>
          </a:stretch>
        </p:blipFill>
        <p:spPr bwMode="auto">
          <a:xfrm>
            <a:off x="152400" y="1133914"/>
            <a:ext cx="2667000" cy="409372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5679963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ustomShape 1"/>
          <p:cNvSpPr/>
          <p:nvPr/>
        </p:nvSpPr>
        <p:spPr>
          <a:xfrm>
            <a:off x="1510738" y="3007045"/>
            <a:ext cx="6342744" cy="142602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marL="274320" indent="-273600" algn="ctr">
              <a:lnSpc>
                <a:spcPct val="100000"/>
              </a:lnSpc>
              <a:spcBef>
                <a:spcPts val="879"/>
              </a:spcBef>
            </a:pPr>
            <a:r>
              <a:rPr lang="en-IN" sz="4400" b="1" spc="-1" dirty="0">
                <a:latin typeface="Arial Rounded MT Bold" pitchFamily="34" charset="0"/>
              </a:rPr>
              <a:t>ADVENTURE TOURISM </a:t>
            </a:r>
            <a:endParaRPr lang="en-IN" sz="4400" b="0" strike="noStrike" spc="-1" dirty="0">
              <a:latin typeface="Arial Rounded MT Bold" pitchFamily="34" charset="0"/>
            </a:endParaRPr>
          </a:p>
        </p:txBody>
      </p:sp>
      <p:pic>
        <p:nvPicPr>
          <p:cNvPr id="115" name="Picture 3"/>
          <p:cNvPicPr/>
          <p:nvPr/>
        </p:nvPicPr>
        <p:blipFill>
          <a:blip r:embed="rId2" cstate="print"/>
          <a:stretch/>
        </p:blipFill>
        <p:spPr>
          <a:xfrm>
            <a:off x="3920530" y="661342"/>
            <a:ext cx="1523160" cy="1051200"/>
          </a:xfrm>
          <a:prstGeom prst="rect">
            <a:avLst/>
          </a:prstGeom>
          <a:ln>
            <a:noFill/>
          </a:ln>
        </p:spPr>
      </p:pic>
      <p:sp>
        <p:nvSpPr>
          <p:cNvPr id="116" name="CustomShape 2"/>
          <p:cNvSpPr/>
          <p:nvPr/>
        </p:nvSpPr>
        <p:spPr>
          <a:xfrm>
            <a:off x="2991848" y="1616732"/>
            <a:ext cx="3802847" cy="126714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2800" b="0" strike="noStrike" spc="-1" dirty="0">
                <a:solidFill>
                  <a:srgbClr val="006600"/>
                </a:solidFill>
                <a:latin typeface="Arial Rounded MT Bold" pitchFamily="34" charset="0"/>
                <a:ea typeface="DejaVu Sans"/>
              </a:rPr>
              <a:t>Sikkim…</a:t>
            </a:r>
            <a:endParaRPr lang="en-IN" sz="2800" b="0" strike="noStrike" spc="-1" dirty="0">
              <a:solidFill>
                <a:srgbClr val="006600"/>
              </a:solidFill>
              <a:latin typeface="Arial Rounded MT Bold" pitchFamily="34" charset="0"/>
            </a:endParaRPr>
          </a:p>
          <a:p>
            <a:pPr>
              <a:lnSpc>
                <a:spcPct val="100000"/>
              </a:lnSpc>
            </a:pPr>
            <a:r>
              <a:rPr lang="en-IN" sz="2800" b="0" strike="noStrike" spc="-1" dirty="0">
                <a:solidFill>
                  <a:srgbClr val="006600"/>
                </a:solidFill>
                <a:latin typeface="Mistral"/>
                <a:ea typeface="DejaVu Sans"/>
              </a:rPr>
              <a:t>       Where Nature Smiles</a:t>
            </a:r>
            <a:endParaRPr lang="en-IN" sz="2800" b="0" strike="noStrike" spc="-1" dirty="0">
              <a:solidFill>
                <a:srgbClr val="006600"/>
              </a:solidFill>
              <a:latin typeface="Arial"/>
            </a:endParaRPr>
          </a:p>
        </p:txBody>
      </p:sp>
      <p:sp>
        <p:nvSpPr>
          <p:cNvPr id="7" name="Bevel 6"/>
          <p:cNvSpPr/>
          <p:nvPr/>
        </p:nvSpPr>
        <p:spPr>
          <a:xfrm>
            <a:off x="1059542" y="2452915"/>
            <a:ext cx="7402286" cy="2322286"/>
          </a:xfrm>
          <a:prstGeom prst="bevel">
            <a:avLst>
              <a:gd name="adj" fmla="val 312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6" name="Straight Connector 5"/>
          <p:cNvCxnSpPr/>
          <p:nvPr/>
        </p:nvCxnSpPr>
        <p:spPr>
          <a:xfrm>
            <a:off x="1017476" y="2943079"/>
            <a:ext cx="7329268" cy="158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038463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CustomShape 1"/>
          <p:cNvSpPr/>
          <p:nvPr/>
        </p:nvSpPr>
        <p:spPr>
          <a:xfrm>
            <a:off x="-130424" y="137283"/>
            <a:ext cx="3541222" cy="1447200"/>
          </a:xfrm>
          <a:prstGeom prst="rect">
            <a:avLst/>
          </a:prstGeom>
          <a:noFill/>
          <a:ln>
            <a:noFill/>
          </a:ln>
        </p:spPr>
        <p:style>
          <a:lnRef idx="0">
            <a:scrgbClr r="0" g="0" b="0"/>
          </a:lnRef>
          <a:fillRef idx="0">
            <a:scrgbClr r="0" g="0" b="0"/>
          </a:fillRef>
          <a:effectRef idx="0">
            <a:scrgbClr r="0" g="0" b="0"/>
          </a:effectRef>
          <a:fontRef idx="minor"/>
        </p:style>
        <p:txBody>
          <a:bodyPr lIns="0" tIns="45000" rIns="0" bIns="0" anchor="b">
            <a:normAutofit fontScale="92500" lnSpcReduction="10000"/>
          </a:bodyPr>
          <a:lstStyle/>
          <a:p>
            <a:pPr algn="ctr">
              <a:lnSpc>
                <a:spcPct val="100000"/>
              </a:lnSpc>
            </a:pPr>
            <a:r>
              <a:rPr lang="en-IN" sz="5000" b="0" strike="noStrike" spc="-1" dirty="0">
                <a:solidFill>
                  <a:srgbClr val="1E641E"/>
                </a:solidFill>
                <a:latin typeface="Mistral"/>
              </a:rPr>
              <a:t> </a:t>
            </a:r>
            <a:r>
              <a:rPr lang="en-IN" sz="5200" b="0" strike="noStrike" spc="-1" dirty="0">
                <a:latin typeface="Arial Rounded MT Bold" pitchFamily="34" charset="0"/>
              </a:rPr>
              <a:t>Adventure</a:t>
            </a:r>
            <a:r>
              <a:rPr lang="en-IN" sz="3900" b="0" strike="noStrike" spc="-1" dirty="0">
                <a:latin typeface="Arial Rounded MT Bold" pitchFamily="34" charset="0"/>
              </a:rPr>
              <a:t> </a:t>
            </a:r>
            <a:br>
              <a:rPr sz="1300" dirty="0">
                <a:latin typeface="Arial Rounded MT Bold" pitchFamily="34" charset="0"/>
              </a:rPr>
            </a:br>
            <a:r>
              <a:rPr lang="en-IN" sz="3900" b="0" strike="noStrike" spc="-1" dirty="0">
                <a:latin typeface="Arial Rounded MT Bold" pitchFamily="34" charset="0"/>
              </a:rPr>
              <a:t> </a:t>
            </a:r>
            <a:r>
              <a:rPr lang="en-IN" sz="5200" b="0" strike="noStrike" spc="-1" dirty="0">
                <a:latin typeface="Arial Rounded MT Bold" pitchFamily="34" charset="0"/>
              </a:rPr>
              <a:t>Tourism</a:t>
            </a:r>
          </a:p>
        </p:txBody>
      </p:sp>
      <p:sp>
        <p:nvSpPr>
          <p:cNvPr id="187" name="CustomShape 2"/>
          <p:cNvSpPr/>
          <p:nvPr/>
        </p:nvSpPr>
        <p:spPr>
          <a:xfrm>
            <a:off x="313483" y="3139192"/>
            <a:ext cx="8596341" cy="340657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47500" lnSpcReduction="20000"/>
          </a:bodyPr>
          <a:lstStyle/>
          <a:p>
            <a:pPr marL="82550" indent="-82550" algn="just">
              <a:lnSpc>
                <a:spcPct val="100000"/>
              </a:lnSpc>
              <a:spcBef>
                <a:spcPts val="561"/>
              </a:spcBef>
            </a:pPr>
            <a:r>
              <a:rPr lang="en-IN" sz="2800" b="1" strike="noStrike" spc="-1" dirty="0">
                <a:solidFill>
                  <a:srgbClr val="1E641E"/>
                </a:solidFill>
                <a:latin typeface="Constantia"/>
              </a:rPr>
              <a:t>	</a:t>
            </a:r>
            <a:r>
              <a:rPr lang="en-IN" sz="3800" b="1" strike="noStrike" spc="-1" dirty="0">
                <a:solidFill>
                  <a:srgbClr val="000000"/>
                </a:solidFill>
                <a:latin typeface="+mj-lt"/>
              </a:rPr>
              <a:t>The rugged topography, undulating terrain, peaks, mountains, rivers and beautiful landscape make Sikkim one of the best adventure destinations in the country. </a:t>
            </a:r>
          </a:p>
          <a:p>
            <a:pPr marL="82550" indent="-82550" algn="just">
              <a:lnSpc>
                <a:spcPct val="100000"/>
              </a:lnSpc>
              <a:spcBef>
                <a:spcPts val="561"/>
              </a:spcBef>
            </a:pPr>
            <a:r>
              <a:rPr lang="en-IN" sz="3800" b="1" spc="-1" dirty="0">
                <a:solidFill>
                  <a:srgbClr val="000000"/>
                </a:solidFill>
                <a:latin typeface="+mj-lt"/>
              </a:rPr>
              <a:t>Major adventure activities include:</a:t>
            </a:r>
          </a:p>
          <a:p>
            <a:pPr marL="82550" indent="-82550" algn="just">
              <a:lnSpc>
                <a:spcPct val="100000"/>
              </a:lnSpc>
              <a:spcBef>
                <a:spcPts val="561"/>
              </a:spcBef>
              <a:buFont typeface="Wingdings" pitchFamily="2" charset="2"/>
              <a:buChar char="v"/>
            </a:pPr>
            <a:r>
              <a:rPr lang="en-IN" sz="3800" b="1" spc="-1" dirty="0">
                <a:solidFill>
                  <a:srgbClr val="000000"/>
                </a:solidFill>
                <a:latin typeface="+mj-lt"/>
              </a:rPr>
              <a:t>Trekking</a:t>
            </a:r>
            <a:endParaRPr lang="en-IN" sz="3800" b="1" strike="noStrike" spc="-1" dirty="0">
              <a:solidFill>
                <a:srgbClr val="000000"/>
              </a:solidFill>
              <a:latin typeface="+mj-lt"/>
            </a:endParaRPr>
          </a:p>
          <a:p>
            <a:pPr marL="82550" indent="-82550" algn="just">
              <a:lnSpc>
                <a:spcPct val="100000"/>
              </a:lnSpc>
              <a:spcBef>
                <a:spcPts val="561"/>
              </a:spcBef>
              <a:buFont typeface="Wingdings" pitchFamily="2" charset="2"/>
              <a:buChar char="v"/>
            </a:pPr>
            <a:r>
              <a:rPr lang="en-IN" sz="3800" b="1" spc="-1" dirty="0">
                <a:solidFill>
                  <a:srgbClr val="000000"/>
                </a:solidFill>
                <a:latin typeface="+mj-lt"/>
              </a:rPr>
              <a:t>Mountaineering</a:t>
            </a:r>
          </a:p>
          <a:p>
            <a:pPr marL="82550" indent="-82550" algn="just">
              <a:lnSpc>
                <a:spcPct val="100000"/>
              </a:lnSpc>
              <a:spcBef>
                <a:spcPts val="561"/>
              </a:spcBef>
              <a:buFont typeface="Wingdings" pitchFamily="2" charset="2"/>
              <a:buChar char="v"/>
            </a:pPr>
            <a:r>
              <a:rPr lang="en-IN" sz="3800" b="1" strike="noStrike" spc="-1" dirty="0">
                <a:solidFill>
                  <a:srgbClr val="000000"/>
                </a:solidFill>
                <a:latin typeface="+mj-lt"/>
              </a:rPr>
              <a:t>Paragliding</a:t>
            </a:r>
          </a:p>
          <a:p>
            <a:pPr marL="82550" indent="-82550" algn="just">
              <a:lnSpc>
                <a:spcPct val="100000"/>
              </a:lnSpc>
              <a:spcBef>
                <a:spcPts val="561"/>
              </a:spcBef>
              <a:buFont typeface="Wingdings" pitchFamily="2" charset="2"/>
              <a:buChar char="v"/>
            </a:pPr>
            <a:r>
              <a:rPr lang="en-IN" sz="3800" b="1" spc="-1" dirty="0">
                <a:solidFill>
                  <a:srgbClr val="000000"/>
                </a:solidFill>
                <a:latin typeface="+mj-lt"/>
              </a:rPr>
              <a:t>Bird watching</a:t>
            </a:r>
          </a:p>
          <a:p>
            <a:pPr marL="82550" indent="-82550" algn="just">
              <a:lnSpc>
                <a:spcPct val="100000"/>
              </a:lnSpc>
              <a:spcBef>
                <a:spcPts val="561"/>
              </a:spcBef>
              <a:buFont typeface="Wingdings" pitchFamily="2" charset="2"/>
              <a:buChar char="v"/>
            </a:pPr>
            <a:r>
              <a:rPr lang="en-IN" sz="3800" b="1" spc="-1" dirty="0">
                <a:solidFill>
                  <a:srgbClr val="000000"/>
                </a:solidFill>
                <a:latin typeface="+mj-lt"/>
              </a:rPr>
              <a:t>Mountain biking </a:t>
            </a:r>
          </a:p>
          <a:p>
            <a:pPr marL="82550" indent="-82550" algn="just">
              <a:lnSpc>
                <a:spcPct val="100000"/>
              </a:lnSpc>
              <a:spcBef>
                <a:spcPts val="561"/>
              </a:spcBef>
              <a:buFont typeface="Wingdings" pitchFamily="2" charset="2"/>
              <a:buChar char="v"/>
            </a:pPr>
            <a:r>
              <a:rPr lang="en-IN" sz="3800" b="1" spc="-1" dirty="0">
                <a:solidFill>
                  <a:srgbClr val="000000"/>
                </a:solidFill>
                <a:latin typeface="+mj-lt"/>
              </a:rPr>
              <a:t>Sikkim is  fast developing as a biking destination where bikers from all around the country venture to the high altitude roads.  </a:t>
            </a:r>
          </a:p>
          <a:p>
            <a:pPr marL="82550" indent="-82550" algn="just">
              <a:lnSpc>
                <a:spcPct val="100000"/>
              </a:lnSpc>
              <a:spcBef>
                <a:spcPts val="561"/>
              </a:spcBef>
              <a:buFont typeface="Wingdings" pitchFamily="2" charset="2"/>
              <a:buChar char="v"/>
            </a:pPr>
            <a:endParaRPr lang="en-IN" sz="2800" spc="-1" dirty="0">
              <a:solidFill>
                <a:srgbClr val="000000"/>
              </a:solidFill>
              <a:latin typeface="+mj-lt"/>
            </a:endParaRPr>
          </a:p>
        </p:txBody>
      </p:sp>
      <p:sp>
        <p:nvSpPr>
          <p:cNvPr id="5" name="Rounded Rectangle 4"/>
          <p:cNvSpPr/>
          <p:nvPr/>
        </p:nvSpPr>
        <p:spPr>
          <a:xfrm>
            <a:off x="167268" y="3028390"/>
            <a:ext cx="8731405" cy="3651190"/>
          </a:xfrm>
          <a:prstGeom prst="roundRect">
            <a:avLst>
              <a:gd name="adj" fmla="val 9109"/>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 name="Picture 4"/>
          <p:cNvPicPr/>
          <p:nvPr/>
        </p:nvPicPr>
        <p:blipFill>
          <a:blip r:embed="rId2" cstate="print"/>
          <a:srcRect l="13790"/>
          <a:stretch/>
        </p:blipFill>
        <p:spPr>
          <a:xfrm>
            <a:off x="3410798" y="239150"/>
            <a:ext cx="2497634" cy="2067952"/>
          </a:xfrm>
          <a:prstGeom prst="rect">
            <a:avLst/>
          </a:prstGeom>
          <a:ln w="9360">
            <a:noFill/>
          </a:ln>
        </p:spPr>
      </p:pic>
      <p:pic>
        <p:nvPicPr>
          <p:cNvPr id="7" name="Picture 7"/>
          <p:cNvPicPr/>
          <p:nvPr/>
        </p:nvPicPr>
        <p:blipFill>
          <a:blip r:embed="rId3" cstate="print"/>
          <a:srcRect r="12598"/>
          <a:stretch/>
        </p:blipFill>
        <p:spPr>
          <a:xfrm rot="16200000">
            <a:off x="5908381" y="239100"/>
            <a:ext cx="1952839" cy="1873674"/>
          </a:xfrm>
          <a:prstGeom prst="rect">
            <a:avLst/>
          </a:prstGeom>
          <a:ln w="9360">
            <a:noFill/>
          </a:ln>
        </p:spPr>
      </p:pic>
      <p:pic>
        <p:nvPicPr>
          <p:cNvPr id="8" name="Picture 2"/>
          <p:cNvPicPr/>
          <p:nvPr/>
        </p:nvPicPr>
        <p:blipFill>
          <a:blip r:embed="rId4" cstate="print"/>
          <a:srcRect b="1"/>
          <a:stretch/>
        </p:blipFill>
        <p:spPr>
          <a:xfrm>
            <a:off x="6020971" y="1744394"/>
            <a:ext cx="2489983" cy="1167618"/>
          </a:xfrm>
          <a:prstGeom prst="rect">
            <a:avLst/>
          </a:prstGeom>
          <a:ln>
            <a:noFill/>
          </a:ln>
        </p:spPr>
      </p:pic>
      <p:pic>
        <p:nvPicPr>
          <p:cNvPr id="9" name="Picture 6"/>
          <p:cNvPicPr/>
          <p:nvPr/>
        </p:nvPicPr>
        <p:blipFill>
          <a:blip r:embed="rId5" cstate="print"/>
          <a:srcRect l="11737" b="4703"/>
          <a:stretch/>
        </p:blipFill>
        <p:spPr>
          <a:xfrm>
            <a:off x="7526215" y="196948"/>
            <a:ext cx="1392703" cy="1501630"/>
          </a:xfrm>
          <a:prstGeom prst="rect">
            <a:avLst/>
          </a:prstGeom>
          <a:ln w="9360">
            <a:noFill/>
          </a:ln>
        </p:spPr>
      </p:pic>
      <p:pic>
        <p:nvPicPr>
          <p:cNvPr id="10" name="Picture 3"/>
          <p:cNvPicPr/>
          <p:nvPr/>
        </p:nvPicPr>
        <p:blipFill>
          <a:blip r:embed="rId6" cstate="print"/>
          <a:stretch/>
        </p:blipFill>
        <p:spPr>
          <a:xfrm>
            <a:off x="511553" y="1786598"/>
            <a:ext cx="3075709" cy="1195753"/>
          </a:xfrm>
          <a:prstGeom prst="rect">
            <a:avLst/>
          </a:prstGeom>
          <a:ln>
            <a:noFill/>
          </a:ln>
          <a:effectLst>
            <a:softEdge rad="112500"/>
          </a:effectLst>
        </p:spPr>
      </p:pic>
      <p:pic>
        <p:nvPicPr>
          <p:cNvPr id="11" name="Picture 8"/>
          <p:cNvPicPr/>
          <p:nvPr/>
        </p:nvPicPr>
        <p:blipFill>
          <a:blip r:embed="rId7" cstate="print"/>
          <a:stretch/>
        </p:blipFill>
        <p:spPr>
          <a:xfrm>
            <a:off x="3643532" y="1871002"/>
            <a:ext cx="2181374" cy="109344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9769482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3200400" cy="838200"/>
          </a:xfrm>
          <a:noFill/>
        </p:spPr>
        <p:txBody>
          <a:bodyPr>
            <a:normAutofit fontScale="90000"/>
          </a:bodyPr>
          <a:lstStyle/>
          <a:p>
            <a:r>
              <a:rPr lang="en-IN" sz="4800" dirty="0">
                <a:solidFill>
                  <a:srgbClr val="1E641E"/>
                </a:solidFill>
                <a:latin typeface="+mn-lt"/>
              </a:rPr>
              <a:t> </a:t>
            </a:r>
            <a:r>
              <a:rPr lang="en-IN" sz="3600" b="1" dirty="0">
                <a:effectLst>
                  <a:outerShdw blurRad="38100" dist="38100" dir="2700000" algn="tl">
                    <a:srgbClr val="000000">
                      <a:alpha val="43137"/>
                    </a:srgbClr>
                  </a:outerShdw>
                </a:effectLst>
                <a:latin typeface="Arial Rounded MT Bold" panose="020F0704030504030204" pitchFamily="34" charset="0"/>
              </a:rPr>
              <a:t>TREKKING…</a:t>
            </a:r>
          </a:p>
        </p:txBody>
      </p:sp>
      <p:pic>
        <p:nvPicPr>
          <p:cNvPr id="23556" name="Picture 4"/>
          <p:cNvPicPr>
            <a:picLocks noChangeAspect="1" noChangeArrowheads="1"/>
          </p:cNvPicPr>
          <p:nvPr/>
        </p:nvPicPr>
        <p:blipFill>
          <a:blip r:embed="rId3" cstate="print"/>
          <a:srcRect/>
          <a:stretch>
            <a:fillRect/>
          </a:stretch>
        </p:blipFill>
        <p:spPr bwMode="auto">
          <a:xfrm>
            <a:off x="228600" y="4475374"/>
            <a:ext cx="8686800" cy="2154025"/>
          </a:xfrm>
          <a:prstGeom prst="rect">
            <a:avLst/>
          </a:prstGeom>
          <a:noFill/>
          <a:ln w="9525">
            <a:noFill/>
            <a:miter lim="800000"/>
            <a:headEnd/>
            <a:tailEnd/>
          </a:ln>
          <a:effectLst/>
        </p:spPr>
      </p:pic>
      <p:pic>
        <p:nvPicPr>
          <p:cNvPr id="23558" name="Picture 6"/>
          <p:cNvPicPr>
            <a:picLocks noChangeAspect="1" noChangeArrowheads="1"/>
          </p:cNvPicPr>
          <p:nvPr/>
        </p:nvPicPr>
        <p:blipFill>
          <a:blip r:embed="rId4" cstate="print"/>
          <a:srcRect/>
          <a:stretch>
            <a:fillRect/>
          </a:stretch>
        </p:blipFill>
        <p:spPr bwMode="auto">
          <a:xfrm>
            <a:off x="6300439" y="169022"/>
            <a:ext cx="2538761" cy="1519889"/>
          </a:xfrm>
          <a:prstGeom prst="rect">
            <a:avLst/>
          </a:prstGeom>
          <a:noFill/>
          <a:ln w="9525">
            <a:noFill/>
            <a:miter lim="800000"/>
            <a:headEnd/>
            <a:tailEnd/>
          </a:ln>
          <a:effectLst/>
        </p:spPr>
      </p:pic>
      <p:sp>
        <p:nvSpPr>
          <p:cNvPr id="6" name="TextBox 5"/>
          <p:cNvSpPr txBox="1"/>
          <p:nvPr/>
        </p:nvSpPr>
        <p:spPr>
          <a:xfrm>
            <a:off x="304800" y="1066800"/>
            <a:ext cx="3581400" cy="3139321"/>
          </a:xfrm>
          <a:prstGeom prst="rect">
            <a:avLst/>
          </a:prstGeom>
          <a:noFill/>
        </p:spPr>
        <p:txBody>
          <a:bodyPr wrap="square" rtlCol="0">
            <a:spAutoFit/>
          </a:bodyPr>
          <a:lstStyle/>
          <a:p>
            <a:pPr algn="just"/>
            <a:r>
              <a:rPr lang="en-IN" dirty="0">
                <a:latin typeface="Arial Rounded MT Bold" panose="020F0704030504030204" pitchFamily="34" charset="0"/>
              </a:rPr>
              <a:t>Sikkim offers some of the best trekking experience in the whole world where one can encounter exotic landscape, endless mountains and peaks, cold deserts, glaciers,  flora, fauna ,tropical forest to alpine lakes. There is no better way to explore Sikkim than by trekking the unknown paths leading to paradise…</a:t>
            </a:r>
          </a:p>
        </p:txBody>
      </p:sp>
      <p:pic>
        <p:nvPicPr>
          <p:cNvPr id="57345" name="Picture 1"/>
          <p:cNvPicPr>
            <a:picLocks noChangeAspect="1" noChangeArrowheads="1"/>
          </p:cNvPicPr>
          <p:nvPr/>
        </p:nvPicPr>
        <p:blipFill>
          <a:blip r:embed="rId5" cstate="print"/>
          <a:srcRect/>
          <a:stretch>
            <a:fillRect/>
          </a:stretch>
        </p:blipFill>
        <p:spPr bwMode="auto">
          <a:xfrm>
            <a:off x="3886200" y="1905000"/>
            <a:ext cx="5029200" cy="2514600"/>
          </a:xfrm>
          <a:prstGeom prst="rect">
            <a:avLst/>
          </a:prstGeom>
          <a:noFill/>
          <a:ln w="9525">
            <a:noFill/>
            <a:miter lim="800000"/>
            <a:headEnd/>
            <a:tailEnd/>
          </a:ln>
          <a:effectLst/>
        </p:spPr>
      </p:pic>
    </p:spTree>
    <p:extLst>
      <p:ext uri="{BB962C8B-B14F-4D97-AF65-F5344CB8AC3E}">
        <p14:creationId xmlns:p14="http://schemas.microsoft.com/office/powerpoint/2010/main" val="3518941022"/>
      </p:ext>
    </p:extLst>
  </p:cSld>
  <p:clrMapOvr>
    <a:masterClrMapping/>
  </p:clrMapOvr>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5005</TotalTime>
  <Words>431</Words>
  <Application>Microsoft Office PowerPoint</Application>
  <PresentationFormat>On-screen Show (4:3)</PresentationFormat>
  <Paragraphs>114</Paragraphs>
  <Slides>15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Agency FB</vt:lpstr>
      <vt:lpstr>Arial</vt:lpstr>
      <vt:lpstr>Arial Rounded MT Bold</vt:lpstr>
      <vt:lpstr>Bell MT</vt:lpstr>
      <vt:lpstr>Calibri</vt:lpstr>
      <vt:lpstr>Cambria</vt:lpstr>
      <vt:lpstr>Constantia</vt:lpstr>
      <vt:lpstr>Mistral</vt:lpstr>
      <vt:lpstr>Times New Roman</vt:lpstr>
      <vt:lpstr>Wingdings</vt:lpstr>
      <vt:lpstr>1_Office Theme</vt:lpstr>
      <vt:lpstr>PowerPoint Presentation</vt:lpstr>
      <vt:lpstr>PowerPoint Presentation</vt:lpstr>
      <vt:lpstr>Rural  Tourism…</vt:lpstr>
      <vt:lpstr>Homestays</vt:lpstr>
      <vt:lpstr>PowerPoint Presentation</vt:lpstr>
      <vt:lpstr>PowerPoint Presentation</vt:lpstr>
      <vt:lpstr>PowerPoint Presentation</vt:lpstr>
      <vt:lpstr>PowerPoint Presentation</vt:lpstr>
      <vt:lpstr> TREKKING…</vt:lpstr>
      <vt:lpstr> MOUNTAINEERING expeditions…</vt:lpstr>
      <vt:lpstr>Paragliding </vt:lpstr>
      <vt:lpstr>PowerPoint Presentation</vt:lpstr>
      <vt:lpstr>Focus Sectors f0r Investments in  tourism sector in sikkim</vt:lpstr>
      <vt:lpstr>Tourist Footfall – (2017-2022)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hp</cp:lastModifiedBy>
  <cp:revision>617</cp:revision>
  <dcterms:created xsi:type="dcterms:W3CDTF">2006-08-16T00:00:00Z</dcterms:created>
  <dcterms:modified xsi:type="dcterms:W3CDTF">2023-03-29T08:32:57Z</dcterms:modified>
  <dc:language>en-IN</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20</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66</vt:i4>
  </property>
</Properties>
</file>